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2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64" r:id="rId13"/>
    <p:sldId id="270" r:id="rId14"/>
    <p:sldId id="271" r:id="rId15"/>
    <p:sldId id="265" r:id="rId16"/>
    <p:sldId id="273" r:id="rId17"/>
    <p:sldId id="275" r:id="rId18"/>
    <p:sldId id="274" r:id="rId19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School Nutrition Association of NC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Industry Conference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January 2024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2726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5F0C7-4ED7-4EBD-B5BB-D00A481B186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551933"/>
      </p:ext>
    </p:extLst>
  </p:cSld>
  <p:clrMap bg1="lt1" tx1="dk1" bg2="lt2" tx2="dk2" accent1="accent1" accent2="accent2" accent3="accent3" accent4="accent4" accent5="accent5" accent6="accent6" hlink="hlink" folHlink="folHlink"/>
  <p:hf sldNum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r>
              <a:rPr lang="en-US" smtClean="0"/>
              <a:t>School Nutrition Association of NC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1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r>
              <a:rPr lang="en-US" dirty="0" smtClean="0"/>
              <a:t>Industry Conference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3"/>
            <a:ext cx="5681980" cy="3696713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r>
              <a:rPr lang="en-US" dirty="0" smtClean="0"/>
              <a:t>January 2024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C98AC5BD-DB7B-485E-9965-9352B7D43EF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084427"/>
      </p:ext>
    </p:extLst>
  </p:cSld>
  <p:clrMap bg1="lt1" tx1="dk1" bg2="lt2" tx2="dk2" accent1="accent1" accent2="accent2" accent3="accent3" accent4="accent4" accent5="accent5" accent6="accent6" hlink="hlink" folHlink="folHlink"/>
  <p:hf sldNum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2">
            <a:extLst>
              <a:ext uri="{FF2B5EF4-FFF2-40B4-BE49-F238E27FC236}">
                <a16:creationId xmlns:a16="http://schemas.microsoft.com/office/drawing/2014/main" id="{993149D3-8F2D-C293-A250-3A4AC818A9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1325" y="711200"/>
            <a:ext cx="6318250" cy="3554413"/>
          </a:xfrm>
          <a:ln/>
        </p:spPr>
      </p:sp>
      <p:sp>
        <p:nvSpPr>
          <p:cNvPr id="94213" name="Rectangle 3">
            <a:extLst>
              <a:ext uri="{FF2B5EF4-FFF2-40B4-BE49-F238E27FC236}">
                <a16:creationId xmlns:a16="http://schemas.microsoft.com/office/drawing/2014/main" id="{AB911C6C-2CE6-8608-A2CC-454107248E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Industry Conference</a:t>
            </a:r>
            <a:endParaRPr 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School Nutrition Association of NC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013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2">
            <a:extLst>
              <a:ext uri="{FF2B5EF4-FFF2-40B4-BE49-F238E27FC236}">
                <a16:creationId xmlns:a16="http://schemas.microsoft.com/office/drawing/2014/main" id="{993149D3-8F2D-C293-A250-3A4AC818A9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1325" y="711200"/>
            <a:ext cx="6318250" cy="3554413"/>
          </a:xfrm>
          <a:ln/>
        </p:spPr>
      </p:sp>
      <p:sp>
        <p:nvSpPr>
          <p:cNvPr id="94213" name="Rectangle 3">
            <a:extLst>
              <a:ext uri="{FF2B5EF4-FFF2-40B4-BE49-F238E27FC236}">
                <a16:creationId xmlns:a16="http://schemas.microsoft.com/office/drawing/2014/main" id="{AB911C6C-2CE6-8608-A2CC-454107248E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Industry Conference</a:t>
            </a:r>
            <a:endParaRPr 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School Nutrition Association of NC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3736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2">
            <a:extLst>
              <a:ext uri="{FF2B5EF4-FFF2-40B4-BE49-F238E27FC236}">
                <a16:creationId xmlns:a16="http://schemas.microsoft.com/office/drawing/2014/main" id="{993149D3-8F2D-C293-A250-3A4AC818A9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41325" y="711200"/>
            <a:ext cx="6318250" cy="3554413"/>
          </a:xfrm>
          <a:ln/>
        </p:spPr>
      </p:sp>
      <p:sp>
        <p:nvSpPr>
          <p:cNvPr id="94213" name="Rectangle 3">
            <a:extLst>
              <a:ext uri="{FF2B5EF4-FFF2-40B4-BE49-F238E27FC236}">
                <a16:creationId xmlns:a16="http://schemas.microsoft.com/office/drawing/2014/main" id="{AB911C6C-2CE6-8608-A2CC-454107248E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Industry Conference</a:t>
            </a:r>
            <a:endParaRPr lang="en-US" dirty="0"/>
          </a:p>
        </p:txBody>
      </p:sp>
      <p:sp>
        <p:nvSpPr>
          <p:cNvPr id="3" name="Header Placeholder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School Nutrition Association of NC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1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Nutrition Association of NC -  Industry Conference  January 2024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098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Nutrition Association of NC -  Industry Conference  January 2024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117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Nutrition Association of NC -  Industry Conference  January 2024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8558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Nutrition Association of NC -  Industry Conference  January 2024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85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Nutrition Association of NC -  Industry Conference  January 2024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0717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Nutrition Association of NC -  Industry Conference  January 2024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742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Nutrition Association of NC -  Industry Conference  January 2024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30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Nutrition Association of NC -  Industry Conference  January 2024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018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Nutrition Association of NC -  Industry Conference  January 2024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29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Nutrition Association of NC -  Industry Conference  January 2024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742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Nutrition Association of NC -  Industry Conference  January 2024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51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2024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Nutrition Association of NC -  Industry Conference  January 2024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84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2024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Nutrition Association of NC -  Industry Conference  January 2024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75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2024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Nutrition Association of NC -  Industry Conference  January 2024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01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Nutrition Association of NC -  Industry Conference  January 2024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13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2024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Nutrition Association of NC -  Industry Conference  January 2024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744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January 2024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School Nutrition Association of NC -  Industry Conference  January 2024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379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41240" y="2359621"/>
            <a:ext cx="9163372" cy="1096502"/>
          </a:xfrm>
        </p:spPr>
        <p:txBody>
          <a:bodyPr/>
          <a:lstStyle/>
          <a:p>
            <a:r>
              <a:rPr lang="en-US" dirty="0" smtClean="0"/>
              <a:t>Back to Accounting Basics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65226" y="3878478"/>
            <a:ext cx="8915399" cy="1126283"/>
          </a:xfrm>
        </p:spPr>
        <p:txBody>
          <a:bodyPr/>
          <a:lstStyle/>
          <a:p>
            <a:r>
              <a:rPr lang="en-US" sz="2400" dirty="0" smtClean="0">
                <a:solidFill>
                  <a:srgbClr val="C00000"/>
                </a:solidFill>
              </a:rPr>
              <a:t>School Nutrition Association of NC</a:t>
            </a:r>
          </a:p>
          <a:p>
            <a:r>
              <a:rPr lang="en-US" dirty="0" smtClean="0"/>
              <a:t>Industry Conference  January 2024</a:t>
            </a:r>
            <a:endParaRPr lang="en-US" dirty="0"/>
          </a:p>
        </p:txBody>
      </p:sp>
      <p:pic>
        <p:nvPicPr>
          <p:cNvPr id="1026" name="Picture 2" descr="Control your operational expenses and productivity with #OpusTime; th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746" y="417462"/>
            <a:ext cx="2573111" cy="216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46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>
                <a:solidFill>
                  <a:srgbClr val="C00000"/>
                </a:solidFill>
              </a:rPr>
              <a:t>School Nutrition Association of NC -  Industry Conference  January 2024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29597" y="247968"/>
            <a:ext cx="3502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Back to Accounting Basics</a:t>
            </a:r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8207" y="229845"/>
            <a:ext cx="4063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Typical Journal Entries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6808" y="935935"/>
            <a:ext cx="960894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Asset Depreciation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5.7200.035.571.nnn	Depreciation	Increase		</a:t>
            </a:r>
            <a:r>
              <a:rPr lang="en-US" sz="2400" dirty="0" smtClean="0">
                <a:solidFill>
                  <a:srgbClr val="FF0000"/>
                </a:solidFill>
              </a:rPr>
              <a:t>Dr</a:t>
            </a:r>
          </a:p>
          <a:p>
            <a:r>
              <a:rPr lang="en-US" sz="2400" dirty="0" smtClean="0"/>
              <a:t>	5.1720.000.000			Accumulated 	Increase			</a:t>
            </a:r>
            <a:r>
              <a:rPr lang="en-US" sz="2400" dirty="0" smtClean="0">
                <a:solidFill>
                  <a:srgbClr val="FF0000"/>
                </a:solidFill>
              </a:rPr>
              <a:t>Cr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Indirect Costs</a:t>
            </a:r>
          </a:p>
          <a:p>
            <a:r>
              <a:rPr lang="en-US" sz="2400" dirty="0" smtClean="0"/>
              <a:t>	5.7200.035.392.nnn 	Indirect Costs	Increase		</a:t>
            </a:r>
            <a:r>
              <a:rPr lang="en-US" sz="2400" dirty="0" smtClean="0">
                <a:solidFill>
                  <a:srgbClr val="FF0000"/>
                </a:solidFill>
              </a:rPr>
              <a:t>Dr</a:t>
            </a:r>
          </a:p>
          <a:p>
            <a:r>
              <a:rPr lang="en-US" sz="2400" i="1" dirty="0" smtClean="0">
                <a:solidFill>
                  <a:srgbClr val="FF0000"/>
                </a:solidFill>
              </a:rPr>
              <a:t>			</a:t>
            </a:r>
            <a:r>
              <a:rPr lang="en-US" i="1" dirty="0" smtClean="0">
                <a:solidFill>
                  <a:srgbClr val="FF0000"/>
                </a:solidFill>
              </a:rPr>
              <a:t>Total “Due”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	5.2110.000				Due Other 		Increase			</a:t>
            </a:r>
            <a:r>
              <a:rPr lang="en-US" sz="2400" dirty="0" smtClean="0">
                <a:solidFill>
                  <a:srgbClr val="FF0000"/>
                </a:solidFill>
              </a:rPr>
              <a:t>Cr</a:t>
            </a:r>
          </a:p>
          <a:p>
            <a:r>
              <a:rPr lang="en-US" dirty="0" smtClean="0"/>
              <a:t>			</a:t>
            </a:r>
            <a:r>
              <a:rPr lang="en-US" i="1" dirty="0" smtClean="0">
                <a:solidFill>
                  <a:srgbClr val="FF0000"/>
                </a:solidFill>
              </a:rPr>
              <a:t>To be “paid”, whether now or later</a:t>
            </a:r>
          </a:p>
          <a:p>
            <a:r>
              <a:rPr lang="en-US" sz="2400" dirty="0"/>
              <a:t>	5.4880.035.000.nnn	Indirect Alloc	</a:t>
            </a:r>
            <a:r>
              <a:rPr lang="en-US" sz="2400" dirty="0" smtClean="0"/>
              <a:t>Increase</a:t>
            </a:r>
            <a:r>
              <a:rPr lang="en-US" sz="2400" dirty="0"/>
              <a:t>			</a:t>
            </a:r>
            <a:r>
              <a:rPr lang="en-US" sz="2400" dirty="0" smtClean="0">
                <a:solidFill>
                  <a:srgbClr val="FF0000"/>
                </a:solidFill>
              </a:rPr>
              <a:t>Cr</a:t>
            </a:r>
          </a:p>
          <a:p>
            <a:r>
              <a:rPr lang="en-US" sz="2400" i="1" dirty="0">
                <a:solidFill>
                  <a:srgbClr val="FF0000"/>
                </a:solidFill>
              </a:rPr>
              <a:t>	</a:t>
            </a:r>
            <a:r>
              <a:rPr lang="en-US" sz="2400" i="1" dirty="0" smtClean="0">
                <a:solidFill>
                  <a:srgbClr val="FF0000"/>
                </a:solidFill>
              </a:rPr>
              <a:t>		</a:t>
            </a:r>
            <a:r>
              <a:rPr lang="en-US" i="1" dirty="0" smtClean="0">
                <a:solidFill>
                  <a:srgbClr val="FF0000"/>
                </a:solidFill>
              </a:rPr>
              <a:t>Amount “Not Paid”</a:t>
            </a:r>
            <a:endParaRPr lang="en-US" sz="2400" i="1" dirty="0">
              <a:solidFill>
                <a:srgbClr val="FF0000"/>
              </a:solidFill>
            </a:endParaRPr>
          </a:p>
          <a:p>
            <a:r>
              <a:rPr lang="en-US" sz="2400" dirty="0"/>
              <a:t>	</a:t>
            </a:r>
            <a:endParaRPr lang="en-US" sz="2400" dirty="0" smtClean="0"/>
          </a:p>
        </p:txBody>
      </p:sp>
      <p:pic>
        <p:nvPicPr>
          <p:cNvPr id="7" name="Picture 2" descr="Control your operational expenses and productivity with #OpusTime; th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757" y="5035513"/>
            <a:ext cx="1723166" cy="145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509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>
                <a:solidFill>
                  <a:srgbClr val="C00000"/>
                </a:solidFill>
              </a:rPr>
              <a:t>School Nutrition Association of NC -  Industry Conference  January 2024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29597" y="247968"/>
            <a:ext cx="3502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Back to Accounting Basics</a:t>
            </a:r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8207" y="229845"/>
            <a:ext cx="4063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Typical Journal Entries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6808" y="935935"/>
            <a:ext cx="960894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Reimbursements  - when </a:t>
            </a:r>
            <a:r>
              <a:rPr lang="en-US" sz="2400" i="1" dirty="0" smtClean="0">
                <a:solidFill>
                  <a:srgbClr val="FF0000"/>
                </a:solidFill>
              </a:rPr>
              <a:t>“Earned”</a:t>
            </a:r>
          </a:p>
          <a:p>
            <a:r>
              <a:rPr lang="en-US" sz="2400" dirty="0" smtClean="0"/>
              <a:t>		USDA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5.1100.000.000			State Receivable	Increase		</a:t>
            </a:r>
            <a:r>
              <a:rPr lang="en-US" sz="2400" dirty="0" smtClean="0">
                <a:solidFill>
                  <a:srgbClr val="FF0000"/>
                </a:solidFill>
              </a:rPr>
              <a:t>Dr</a:t>
            </a:r>
          </a:p>
          <a:p>
            <a:r>
              <a:rPr lang="en-US" sz="2400" dirty="0" smtClean="0"/>
              <a:t>	5.3811.035.000.nnn	USDA Grants	 	Increase			</a:t>
            </a:r>
            <a:r>
              <a:rPr lang="en-US" sz="2400" dirty="0" smtClean="0">
                <a:solidFill>
                  <a:srgbClr val="FF0000"/>
                </a:solidFill>
              </a:rPr>
              <a:t>Cr</a:t>
            </a:r>
          </a:p>
          <a:p>
            <a:pPr lvl="1"/>
            <a:r>
              <a:rPr lang="en-US" sz="2400" dirty="0" smtClean="0"/>
              <a:t>	State  </a:t>
            </a:r>
            <a:r>
              <a:rPr lang="en-US" sz="2000" dirty="0" smtClean="0">
                <a:solidFill>
                  <a:srgbClr val="FF0000"/>
                </a:solidFill>
              </a:rPr>
              <a:t>- if applicable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	5.1100.000.000</a:t>
            </a:r>
            <a:r>
              <a:rPr lang="en-US" sz="2400" dirty="0"/>
              <a:t>			State </a:t>
            </a:r>
            <a:r>
              <a:rPr lang="en-US" sz="2400" dirty="0" smtClean="0"/>
              <a:t>Receivable</a:t>
            </a:r>
            <a:r>
              <a:rPr lang="en-US" sz="2400" dirty="0"/>
              <a:t>	Increase		</a:t>
            </a:r>
            <a:r>
              <a:rPr lang="en-US" sz="2400" dirty="0" smtClean="0">
                <a:solidFill>
                  <a:srgbClr val="FF0000"/>
                </a:solidFill>
              </a:rPr>
              <a:t>Dr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	</a:t>
            </a:r>
            <a:r>
              <a:rPr lang="en-US" sz="2400" dirty="0" smtClean="0"/>
              <a:t>5.4341.035.000.nnn</a:t>
            </a:r>
            <a:r>
              <a:rPr lang="en-US" sz="2400" dirty="0"/>
              <a:t>	</a:t>
            </a:r>
            <a:r>
              <a:rPr lang="en-US" sz="2400" dirty="0" smtClean="0"/>
              <a:t>State Grants	</a:t>
            </a:r>
            <a:r>
              <a:rPr lang="en-US" sz="2400" dirty="0"/>
              <a:t>	 	Increase			</a:t>
            </a:r>
            <a:r>
              <a:rPr lang="en-US" sz="2400" dirty="0" smtClean="0">
                <a:solidFill>
                  <a:srgbClr val="FF0000"/>
                </a:solidFill>
              </a:rPr>
              <a:t>Cr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Reimbursements  </a:t>
            </a:r>
            <a:r>
              <a:rPr lang="en-US" sz="2400" dirty="0"/>
              <a:t>- when </a:t>
            </a:r>
            <a:r>
              <a:rPr lang="en-US" sz="2400" i="1" dirty="0" smtClean="0">
                <a:solidFill>
                  <a:srgbClr val="FF0000"/>
                </a:solidFill>
              </a:rPr>
              <a:t>“Received”</a:t>
            </a:r>
          </a:p>
          <a:p>
            <a:pPr lvl="1"/>
            <a:r>
              <a:rPr lang="en-US" sz="2400" dirty="0" smtClean="0"/>
              <a:t>5.1020.000.000.000		Cash					Increase		</a:t>
            </a:r>
            <a:r>
              <a:rPr lang="en-US" sz="2400" dirty="0" smtClean="0">
                <a:solidFill>
                  <a:srgbClr val="FF0000"/>
                </a:solidFill>
              </a:rPr>
              <a:t>Dr</a:t>
            </a:r>
          </a:p>
          <a:p>
            <a:pPr lvl="1"/>
            <a:r>
              <a:rPr lang="en-US" sz="2400" dirty="0" smtClean="0"/>
              <a:t>5.1100.000.000.000		A/R					Decrease		</a:t>
            </a:r>
            <a:r>
              <a:rPr lang="en-US" sz="2400" dirty="0" smtClean="0">
                <a:solidFill>
                  <a:srgbClr val="FF0000"/>
                </a:solidFill>
              </a:rPr>
              <a:t>Cr</a:t>
            </a:r>
          </a:p>
          <a:p>
            <a:pPr lvl="1"/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 smtClean="0"/>
          </a:p>
        </p:txBody>
      </p:sp>
      <p:pic>
        <p:nvPicPr>
          <p:cNvPr id="7" name="Picture 2" descr="Control your operational expenses and productivity with #OpusTime; th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757" y="5035513"/>
            <a:ext cx="1723166" cy="145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44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>
                <a:solidFill>
                  <a:srgbClr val="C00000"/>
                </a:solidFill>
              </a:rPr>
              <a:t>School Nutrition Association of NC -  Industry Conference  January 2024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29597" y="247968"/>
            <a:ext cx="3502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Back to Accounting Basics</a:t>
            </a:r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8207" y="229845"/>
            <a:ext cx="5550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Financial Month End Check List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6808" y="935935"/>
            <a:ext cx="96089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Create &amp; Post all financial entries</a:t>
            </a:r>
          </a:p>
          <a:p>
            <a:pPr lvl="1"/>
            <a:r>
              <a:rPr lang="en-US" sz="2400" dirty="0" smtClean="0"/>
              <a:t>	Invoices, </a:t>
            </a:r>
            <a:r>
              <a:rPr lang="en-US" sz="2400" i="1" dirty="0" smtClean="0">
                <a:solidFill>
                  <a:srgbClr val="FF0000"/>
                </a:solidFill>
              </a:rPr>
              <a:t>use correct dates -</a:t>
            </a:r>
            <a:r>
              <a:rPr lang="en-US" i="1" dirty="0" smtClean="0">
                <a:solidFill>
                  <a:srgbClr val="FF0000"/>
                </a:solidFill>
              </a:rPr>
              <a:t>Check date can be following month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pPr lvl="1"/>
            <a:r>
              <a:rPr lang="en-US" sz="2400" dirty="0" smtClean="0"/>
              <a:t>	FC1 – complete and upload to DPI</a:t>
            </a:r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Internet Payments Received</a:t>
            </a:r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Meal Participation &amp; Revenues</a:t>
            </a:r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USDA &amp; State Reimbursements</a:t>
            </a:r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Depreciation</a:t>
            </a:r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Indirect Costs</a:t>
            </a:r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Prorated Expenses</a:t>
            </a:r>
          </a:p>
          <a:p>
            <a:pPr lvl="1"/>
            <a:r>
              <a:rPr lang="en-US" sz="2400" dirty="0"/>
              <a:t>	</a:t>
            </a:r>
            <a:r>
              <a:rPr lang="en-US" sz="2400" dirty="0" smtClean="0"/>
              <a:t>Prorated Income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 smtClean="0"/>
          </a:p>
        </p:txBody>
      </p:sp>
      <p:pic>
        <p:nvPicPr>
          <p:cNvPr id="7" name="Picture 2" descr="Control your operational expenses and productivity with #OpusTime; th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757" y="5035513"/>
            <a:ext cx="1723166" cy="145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57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>
                <a:solidFill>
                  <a:srgbClr val="C00000"/>
                </a:solidFill>
              </a:rPr>
              <a:t>School Nutrition Association of NC -  Industry Conference  January 2024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29597" y="247968"/>
            <a:ext cx="3502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Back to Accounting Basics</a:t>
            </a:r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8207" y="229845"/>
            <a:ext cx="5550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Financial Month End Check List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6808" y="935935"/>
            <a:ext cx="960894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Review Trial balance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dirty="0">
                <a:solidFill>
                  <a:srgbClr val="FF0000"/>
                </a:solidFill>
              </a:rPr>
              <a:t>5.1010/5.1020 cash account, review with bank recon</a:t>
            </a:r>
          </a:p>
          <a:p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5.1100 should match USDA reimbursements “earned”, but not collected </a:t>
            </a:r>
          </a:p>
          <a:p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5.1160 should be the net amount of charges made/paid   </a:t>
            </a:r>
          </a:p>
          <a:p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5.1410 should match “Present Value” for the Supplies category  </a:t>
            </a:r>
          </a:p>
          <a:p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5.1420 should match “Present Value” for the Food category  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dirty="0" smtClean="0">
                <a:solidFill>
                  <a:srgbClr val="FF0000"/>
                </a:solidFill>
              </a:rPr>
              <a:t>	5.1430 </a:t>
            </a:r>
            <a:r>
              <a:rPr lang="en-US" dirty="0">
                <a:solidFill>
                  <a:srgbClr val="FF0000"/>
                </a:solidFill>
              </a:rPr>
              <a:t>should match “Present Value” for the Commodities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 </a:t>
            </a:r>
            <a:r>
              <a:rPr lang="en-US" dirty="0" smtClean="0">
                <a:solidFill>
                  <a:srgbClr val="FF0000"/>
                </a:solidFill>
              </a:rPr>
              <a:t>	5.1740 </a:t>
            </a:r>
            <a:r>
              <a:rPr lang="en-US" dirty="0">
                <a:solidFill>
                  <a:srgbClr val="FF0000"/>
                </a:solidFill>
              </a:rPr>
              <a:t>&amp; 5.1750 should match the TOTAL COST column from the Fixed Assets</a:t>
            </a:r>
          </a:p>
          <a:p>
            <a:pPr lvl="1"/>
            <a:endParaRPr lang="en-US" sz="2400" dirty="0" smtClean="0"/>
          </a:p>
        </p:txBody>
      </p:sp>
      <p:pic>
        <p:nvPicPr>
          <p:cNvPr id="7" name="Picture 2" descr="Control your operational expenses and productivity with #OpusTime; th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757" y="5035513"/>
            <a:ext cx="1723166" cy="145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5039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>
                <a:solidFill>
                  <a:srgbClr val="C00000"/>
                </a:solidFill>
              </a:rPr>
              <a:t>School Nutrition Association of NC -  Industry Conference  January 2024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29597" y="247968"/>
            <a:ext cx="3502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Back to Accounting Basics</a:t>
            </a:r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8207" y="229845"/>
            <a:ext cx="5550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Financial Month End Check List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6808" y="935935"/>
            <a:ext cx="960894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Review FC1A/Trial </a:t>
            </a:r>
            <a:r>
              <a:rPr lang="en-US" sz="2400" dirty="0" smtClean="0"/>
              <a:t>balance - </a:t>
            </a:r>
            <a:r>
              <a:rPr lang="en-US" sz="2000" i="1" dirty="0" smtClean="0"/>
              <a:t>continued</a:t>
            </a:r>
            <a:endParaRPr lang="en-US" sz="2400" i="1" dirty="0"/>
          </a:p>
          <a:p>
            <a:r>
              <a:rPr lang="en-US" sz="2400" dirty="0" smtClean="0"/>
              <a:t>	</a:t>
            </a:r>
            <a:r>
              <a:rPr lang="en-US" dirty="0">
                <a:solidFill>
                  <a:srgbClr val="FF0000"/>
                </a:solidFill>
              </a:rPr>
              <a:t>5.2010 Accounts Payable, should equal amount of invoices in hand, but unpaid  </a:t>
            </a:r>
          </a:p>
          <a:p>
            <a:r>
              <a:rPr lang="en-US" dirty="0">
                <a:solidFill>
                  <a:srgbClr val="FF0000"/>
                </a:solidFill>
              </a:rPr>
              <a:t> 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5.2410 </a:t>
            </a:r>
            <a:r>
              <a:rPr lang="en-US" dirty="0">
                <a:solidFill>
                  <a:srgbClr val="FF0000"/>
                </a:solidFill>
              </a:rPr>
              <a:t>Should equal net of prepays, for </a:t>
            </a:r>
            <a:r>
              <a:rPr lang="en-US" dirty="0" smtClean="0">
                <a:solidFill>
                  <a:srgbClr val="FF0000"/>
                </a:solidFill>
              </a:rPr>
              <a:t>the district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 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5.2970 </a:t>
            </a:r>
            <a:r>
              <a:rPr lang="en-US" dirty="0">
                <a:solidFill>
                  <a:srgbClr val="FF0000"/>
                </a:solidFill>
              </a:rPr>
              <a:t>Should equal “Total Depreciation” from fixed assets </a:t>
            </a:r>
            <a:r>
              <a:rPr lang="en-US" dirty="0" smtClean="0">
                <a:solidFill>
                  <a:srgbClr val="FF0000"/>
                </a:solidFill>
              </a:rPr>
              <a:t>system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 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5.2990 </a:t>
            </a:r>
            <a:r>
              <a:rPr lang="en-US" dirty="0">
                <a:solidFill>
                  <a:srgbClr val="FF0000"/>
                </a:solidFill>
              </a:rPr>
              <a:t>Should </a:t>
            </a:r>
            <a:r>
              <a:rPr lang="en-US" dirty="0" smtClean="0">
                <a:solidFill>
                  <a:srgbClr val="FF0000"/>
                </a:solidFill>
              </a:rPr>
              <a:t>NOT </a:t>
            </a:r>
            <a:r>
              <a:rPr lang="en-US" dirty="0">
                <a:solidFill>
                  <a:srgbClr val="FF0000"/>
                </a:solidFill>
              </a:rPr>
              <a:t>have any changes except by the finance </a:t>
            </a:r>
            <a:r>
              <a:rPr lang="en-US" dirty="0" smtClean="0">
                <a:solidFill>
                  <a:srgbClr val="FF0000"/>
                </a:solidFill>
              </a:rPr>
              <a:t>officer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 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5.3811 </a:t>
            </a:r>
            <a:r>
              <a:rPr lang="en-US" dirty="0">
                <a:solidFill>
                  <a:srgbClr val="FF0000"/>
                </a:solidFill>
              </a:rPr>
              <a:t>should equal total USDA reimbursement revenues </a:t>
            </a:r>
            <a:r>
              <a:rPr lang="en-US" dirty="0" smtClean="0">
                <a:solidFill>
                  <a:srgbClr val="FF0000"/>
                </a:solidFill>
              </a:rPr>
              <a:t>“year </a:t>
            </a:r>
            <a:r>
              <a:rPr lang="en-US" dirty="0">
                <a:solidFill>
                  <a:srgbClr val="FF0000"/>
                </a:solidFill>
              </a:rPr>
              <a:t>to </a:t>
            </a:r>
            <a:r>
              <a:rPr lang="en-US" dirty="0" smtClean="0">
                <a:solidFill>
                  <a:srgbClr val="FF0000"/>
                </a:solidFill>
              </a:rPr>
              <a:t>date”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 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5.3815 </a:t>
            </a:r>
            <a:r>
              <a:rPr lang="en-US" dirty="0">
                <a:solidFill>
                  <a:srgbClr val="FF0000"/>
                </a:solidFill>
              </a:rPr>
              <a:t>should equal total USDA commodity receipts </a:t>
            </a:r>
            <a:r>
              <a:rPr lang="en-US" dirty="0" smtClean="0">
                <a:solidFill>
                  <a:srgbClr val="FF0000"/>
                </a:solidFill>
              </a:rPr>
              <a:t>“year </a:t>
            </a:r>
            <a:r>
              <a:rPr lang="en-US" dirty="0">
                <a:solidFill>
                  <a:srgbClr val="FF0000"/>
                </a:solidFill>
              </a:rPr>
              <a:t>to </a:t>
            </a:r>
            <a:r>
              <a:rPr lang="en-US" dirty="0" smtClean="0">
                <a:solidFill>
                  <a:srgbClr val="FF0000"/>
                </a:solidFill>
              </a:rPr>
              <a:t>date”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 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	5.7200.035.571 </a:t>
            </a:r>
            <a:r>
              <a:rPr lang="en-US" dirty="0">
                <a:solidFill>
                  <a:srgbClr val="FF0000"/>
                </a:solidFill>
              </a:rPr>
              <a:t>should equal YTD Depreciation from fixed assets system </a:t>
            </a:r>
          </a:p>
          <a:p>
            <a:r>
              <a:rPr lang="en-US" dirty="0"/>
              <a:t> </a:t>
            </a:r>
          </a:p>
          <a:p>
            <a:pPr lvl="1"/>
            <a:endParaRPr lang="en-US" sz="2400" dirty="0" smtClean="0"/>
          </a:p>
        </p:txBody>
      </p:sp>
      <p:pic>
        <p:nvPicPr>
          <p:cNvPr id="7" name="Picture 2" descr="Control your operational expenses and productivity with #OpusTime; th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757" y="5035513"/>
            <a:ext cx="1723166" cy="145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542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>
                <a:solidFill>
                  <a:srgbClr val="C00000"/>
                </a:solidFill>
              </a:rPr>
              <a:t>School Nutrition Association of NC -  Industry Conference  January 2024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29597" y="247968"/>
            <a:ext cx="3502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Back to Accounting Basics</a:t>
            </a:r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8207" y="229845"/>
            <a:ext cx="5550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Monthly Reporting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6808" y="935935"/>
            <a:ext cx="960894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Only after checking trial balance</a:t>
            </a:r>
          </a:p>
          <a:p>
            <a:endParaRPr lang="en-US" sz="2400" dirty="0" smtClean="0"/>
          </a:p>
          <a:p>
            <a:r>
              <a:rPr lang="en-US" sz="2400" dirty="0" smtClean="0"/>
              <a:t>	Prepare FC1A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r>
              <a:rPr lang="en-US" sz="2400" dirty="0" smtClean="0"/>
              <a:t>	Income/P&amp;L, by school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/>
          </a:p>
          <a:p>
            <a:r>
              <a:rPr lang="en-US" sz="2400" dirty="0" smtClean="0"/>
              <a:t>	Generate Plate Costs</a:t>
            </a:r>
          </a:p>
          <a:p>
            <a:endParaRPr lang="en-US" sz="2400" dirty="0"/>
          </a:p>
          <a:p>
            <a:r>
              <a:rPr lang="en-US" sz="2400" dirty="0" smtClean="0"/>
              <a:t>	Other Reports as deemed locally appropriate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 smtClean="0"/>
          </a:p>
        </p:txBody>
      </p:sp>
      <p:pic>
        <p:nvPicPr>
          <p:cNvPr id="7" name="Picture 2" descr="Control your operational expenses and productivity with #OpusTime; th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757" y="5035513"/>
            <a:ext cx="1723166" cy="145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406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3">
            <a:extLst>
              <a:ext uri="{FF2B5EF4-FFF2-40B4-BE49-F238E27FC236}">
                <a16:creationId xmlns:a16="http://schemas.microsoft.com/office/drawing/2014/main" id="{3C2548C3-519B-8DE0-6AEC-BA902596F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929" y="3030551"/>
            <a:ext cx="865575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000000"/>
                </a:solidFill>
                <a:latin typeface="Verdana"/>
                <a:ea typeface="ＭＳ Ｐゴシック"/>
              </a:rPr>
              <a:t>         1</a:t>
            </a:r>
            <a:r>
              <a:rPr lang="en-US" sz="2000" b="1" dirty="0">
                <a:solidFill>
                  <a:srgbClr val="FF0000"/>
                </a:solidFill>
                <a:latin typeface="Verdana"/>
                <a:ea typeface="ＭＳ Ｐゴシック"/>
              </a:rPr>
              <a:t>X</a:t>
            </a:r>
            <a:r>
              <a:rPr lang="en-US" sz="2000" b="1" dirty="0">
                <a:solidFill>
                  <a:srgbClr val="000000"/>
                </a:solidFill>
                <a:latin typeface="Verdana"/>
                <a:ea typeface="ＭＳ Ｐゴシック"/>
              </a:rPr>
              <a:t>-5330</a:t>
            </a:r>
            <a:r>
              <a:rPr lang="en-US" sz="2000" b="1" dirty="0">
                <a:solidFill>
                  <a:srgbClr val="FF0000"/>
                </a:solidFill>
                <a:latin typeface="Verdana"/>
                <a:ea typeface="ＭＳ Ｐゴシック"/>
              </a:rPr>
              <a:t>X</a:t>
            </a:r>
            <a:r>
              <a:rPr lang="en-US" sz="2000" b="1" dirty="0">
                <a:latin typeface="Verdana"/>
                <a:ea typeface="ＭＳ Ｐゴシック"/>
              </a:rPr>
              <a:t>-</a:t>
            </a:r>
            <a:r>
              <a:rPr lang="en-US" sz="2000" b="1" dirty="0">
                <a:solidFill>
                  <a:srgbClr val="FF0000"/>
                </a:solidFill>
                <a:latin typeface="Verdana"/>
                <a:ea typeface="ＭＳ Ｐゴシック"/>
              </a:rPr>
              <a:t>X</a:t>
            </a:r>
            <a:r>
              <a:rPr lang="en-US" sz="2000" b="1" dirty="0">
                <a:latin typeface="Verdana"/>
                <a:ea typeface="ＭＳ Ｐゴシック"/>
              </a:rPr>
              <a:t>061-</a:t>
            </a:r>
            <a:r>
              <a:rPr lang="en-US" sz="2000" b="1" dirty="0">
                <a:solidFill>
                  <a:schemeClr val="accent1"/>
                </a:solidFill>
                <a:latin typeface="Verdana"/>
                <a:ea typeface="ＭＳ Ｐゴシック"/>
              </a:rPr>
              <a:t>Y</a:t>
            </a:r>
            <a:r>
              <a:rPr lang="en-US" sz="2000" b="1" dirty="0">
                <a:latin typeface="Verdana"/>
                <a:ea typeface="ＭＳ Ｐゴシック"/>
              </a:rPr>
              <a:t>411</a:t>
            </a:r>
            <a:r>
              <a:rPr lang="en-US" sz="2000" b="1" dirty="0">
                <a:solidFill>
                  <a:srgbClr val="FF0000"/>
                </a:solidFill>
                <a:latin typeface="Verdana"/>
                <a:ea typeface="ＭＳ Ｐゴシック"/>
              </a:rPr>
              <a:t>X</a:t>
            </a:r>
            <a:r>
              <a:rPr lang="en-US" sz="2000" b="1" dirty="0">
                <a:latin typeface="Verdana"/>
                <a:ea typeface="ＭＳ Ｐゴシック"/>
              </a:rPr>
              <a:t>-XXX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Verdana"/>
                <a:ea typeface="ＭＳ Ｐゴシック"/>
              </a:rPr>
              <a:t>XX</a:t>
            </a:r>
            <a:r>
              <a:rPr lang="en-US" sz="2000" b="1" dirty="0">
                <a:latin typeface="Verdana"/>
                <a:ea typeface="ＭＳ Ｐゴシック"/>
              </a:rPr>
              <a:t>-</a:t>
            </a:r>
            <a:r>
              <a:rPr lang="en-US" sz="2000" b="1" dirty="0">
                <a:solidFill>
                  <a:schemeClr val="accent1"/>
                </a:solidFill>
                <a:latin typeface="Verdana"/>
                <a:ea typeface="ＭＳ Ｐゴシック"/>
              </a:rPr>
              <a:t>YYY</a:t>
            </a:r>
            <a:r>
              <a:rPr lang="en-US" sz="2000" b="1" dirty="0">
                <a:latin typeface="Verdana"/>
                <a:ea typeface="ＭＳ Ｐゴシック"/>
              </a:rPr>
              <a:t>-</a:t>
            </a:r>
            <a:r>
              <a:rPr lang="en-US" sz="2000" b="1" dirty="0">
                <a:solidFill>
                  <a:srgbClr val="FF0000"/>
                </a:solidFill>
                <a:latin typeface="Verdana"/>
                <a:ea typeface="ＭＳ Ｐゴシック"/>
              </a:rPr>
              <a:t>XX</a:t>
            </a:r>
            <a:r>
              <a:rPr lang="en-US" sz="2000" b="1" dirty="0">
                <a:solidFill>
                  <a:srgbClr val="000000"/>
                </a:solidFill>
                <a:latin typeface="Verdana"/>
                <a:ea typeface="ＭＳ Ｐゴシック"/>
              </a:rPr>
              <a:t>-</a:t>
            </a:r>
            <a:r>
              <a:rPr lang="en-US" sz="2000" b="1" dirty="0">
                <a:solidFill>
                  <a:srgbClr val="FF0000"/>
                </a:solidFill>
                <a:latin typeface="Verdana"/>
                <a:ea typeface="ＭＳ Ｐゴシック"/>
              </a:rPr>
              <a:t>XXX</a:t>
            </a:r>
            <a:r>
              <a:rPr lang="en-US" sz="2000" b="1" dirty="0">
                <a:latin typeface="Verdana"/>
                <a:ea typeface="ＭＳ Ｐゴシック"/>
              </a:rPr>
              <a:t>-Y-</a:t>
            </a:r>
            <a:r>
              <a:rPr lang="en-US" sz="2000" b="1" dirty="0">
                <a:solidFill>
                  <a:schemeClr val="accent1"/>
                </a:solidFill>
                <a:latin typeface="Verdana"/>
                <a:ea typeface="ＭＳ Ｐゴシック"/>
              </a:rPr>
              <a:t>YYYYY</a:t>
            </a:r>
            <a:endParaRPr lang="en-US" sz="2000" b="1" dirty="0">
              <a:solidFill>
                <a:schemeClr val="accent1"/>
              </a:solidFill>
              <a:latin typeface="Verdana" charset="0"/>
            </a:endParaRPr>
          </a:p>
        </p:txBody>
      </p:sp>
      <p:sp>
        <p:nvSpPr>
          <p:cNvPr id="95237" name="Text Box 4">
            <a:extLst>
              <a:ext uri="{FF2B5EF4-FFF2-40B4-BE49-F238E27FC236}">
                <a16:creationId xmlns:a16="http://schemas.microsoft.com/office/drawing/2014/main" id="{C83A284C-F68E-BB2E-4BDD-3512CED55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5138" y="3978477"/>
            <a:ext cx="11430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100" dirty="0" smtClean="0">
                <a:solidFill>
                  <a:srgbClr val="FF0000"/>
                </a:solidFill>
                <a:latin typeface="Verdana" pitchFamily="34" charset="0"/>
              </a:rPr>
              <a:t>Fund</a:t>
            </a:r>
            <a:endParaRPr lang="en-US" sz="21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95238" name="Text Box 5">
            <a:extLst>
              <a:ext uri="{FF2B5EF4-FFF2-40B4-BE49-F238E27FC236}">
                <a16:creationId xmlns:a16="http://schemas.microsoft.com/office/drawing/2014/main" id="{E1F38AB6-CA20-293B-BE20-DF31AB64C6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9941" y="2230656"/>
            <a:ext cx="1543051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100" dirty="0">
                <a:solidFill>
                  <a:srgbClr val="FF0000"/>
                </a:solidFill>
                <a:latin typeface="Verdana" pitchFamily="34" charset="0"/>
              </a:rPr>
              <a:t>Purpose</a:t>
            </a:r>
          </a:p>
        </p:txBody>
      </p:sp>
      <p:sp>
        <p:nvSpPr>
          <p:cNvPr id="95239" name="Text Box 6">
            <a:extLst>
              <a:ext uri="{FF2B5EF4-FFF2-40B4-BE49-F238E27FC236}">
                <a16:creationId xmlns:a16="http://schemas.microsoft.com/office/drawing/2014/main" id="{BA6E6D28-BA17-59A8-AA77-A9747EC81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0784" y="3770728"/>
            <a:ext cx="9144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100" dirty="0">
                <a:solidFill>
                  <a:srgbClr val="FF0000"/>
                </a:solidFill>
                <a:latin typeface="Verdana" pitchFamily="34" charset="0"/>
              </a:rPr>
              <a:t>PRC</a:t>
            </a:r>
          </a:p>
        </p:txBody>
      </p:sp>
      <p:sp>
        <p:nvSpPr>
          <p:cNvPr id="95240" name="Text Box 7">
            <a:extLst>
              <a:ext uri="{FF2B5EF4-FFF2-40B4-BE49-F238E27FC236}">
                <a16:creationId xmlns:a16="http://schemas.microsoft.com/office/drawing/2014/main" id="{808AD29E-DC56-901E-3EB4-A141E647E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0051" y="2400301"/>
            <a:ext cx="131445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100" dirty="0">
                <a:solidFill>
                  <a:srgbClr val="FF0000"/>
                </a:solidFill>
                <a:latin typeface="Verdana" pitchFamily="34" charset="0"/>
              </a:rPr>
              <a:t>Object</a:t>
            </a:r>
          </a:p>
        </p:txBody>
      </p:sp>
      <p:sp>
        <p:nvSpPr>
          <p:cNvPr id="95241" name="Text Box 8">
            <a:extLst>
              <a:ext uri="{FF2B5EF4-FFF2-40B4-BE49-F238E27FC236}">
                <a16:creationId xmlns:a16="http://schemas.microsoft.com/office/drawing/2014/main" id="{C939B44F-784A-C196-9C98-A790ED51A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6597" y="3709943"/>
            <a:ext cx="154305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100" dirty="0">
                <a:solidFill>
                  <a:srgbClr val="FF0000"/>
                </a:solidFill>
                <a:latin typeface="Verdana" pitchFamily="34" charset="0"/>
              </a:rPr>
              <a:t>Location</a:t>
            </a:r>
          </a:p>
        </p:txBody>
      </p:sp>
      <p:sp>
        <p:nvSpPr>
          <p:cNvPr id="95242" name="Text Box 9">
            <a:extLst>
              <a:ext uri="{FF2B5EF4-FFF2-40B4-BE49-F238E27FC236}">
                <a16:creationId xmlns:a16="http://schemas.microsoft.com/office/drawing/2014/main" id="{61DED44C-B001-2CE3-C494-889D491B64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1618" y="2401499"/>
            <a:ext cx="20574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100" dirty="0">
                <a:solidFill>
                  <a:srgbClr val="FF0000"/>
                </a:solidFill>
                <a:latin typeface="Verdana" pitchFamily="34" charset="0"/>
              </a:rPr>
              <a:t>Department</a:t>
            </a:r>
          </a:p>
        </p:txBody>
      </p:sp>
      <p:sp>
        <p:nvSpPr>
          <p:cNvPr id="95243" name="Text Box 10">
            <a:extLst>
              <a:ext uri="{FF2B5EF4-FFF2-40B4-BE49-F238E27FC236}">
                <a16:creationId xmlns:a16="http://schemas.microsoft.com/office/drawing/2014/main" id="{2D00CC0C-B3DE-65F6-0C76-B56EF1C0C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7468" y="3829754"/>
            <a:ext cx="115229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100" dirty="0" smtClean="0">
                <a:solidFill>
                  <a:srgbClr val="FF0000"/>
                </a:solidFill>
                <a:latin typeface="Verdana" pitchFamily="34" charset="0"/>
              </a:rPr>
              <a:t>Level</a:t>
            </a:r>
            <a:endParaRPr lang="en-US" sz="21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6396" name="Line 11">
            <a:extLst>
              <a:ext uri="{FF2B5EF4-FFF2-40B4-BE49-F238E27FC236}">
                <a16:creationId xmlns:a16="http://schemas.microsoft.com/office/drawing/2014/main" id="{9B499475-37A2-F760-2632-8C3E5A859E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51690" y="3453715"/>
            <a:ext cx="0" cy="49797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350" dirty="0">
              <a:latin typeface="Arial" charset="0"/>
              <a:ea typeface="ＭＳ Ｐゴシック" charset="0"/>
            </a:endParaRPr>
          </a:p>
        </p:txBody>
      </p:sp>
      <p:sp>
        <p:nvSpPr>
          <p:cNvPr id="16397" name="Line 12">
            <a:extLst>
              <a:ext uri="{FF2B5EF4-FFF2-40B4-BE49-F238E27FC236}">
                <a16:creationId xmlns:a16="http://schemas.microsoft.com/office/drawing/2014/main" id="{3C4E5829-B49D-1070-0E89-6BB96005E1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280028" y="3510968"/>
            <a:ext cx="1143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350" dirty="0">
              <a:latin typeface="Arial" charset="0"/>
              <a:ea typeface="ＭＳ Ｐゴシック" charset="0"/>
            </a:endParaRPr>
          </a:p>
        </p:txBody>
      </p:sp>
      <p:sp>
        <p:nvSpPr>
          <p:cNvPr id="16398" name="Line 13">
            <a:extLst>
              <a:ext uri="{FF2B5EF4-FFF2-40B4-BE49-F238E27FC236}">
                <a16:creationId xmlns:a16="http://schemas.microsoft.com/office/drawing/2014/main" id="{41B63089-7268-BFD8-B98D-88610C6312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78439" y="3460480"/>
            <a:ext cx="11430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350" dirty="0">
              <a:latin typeface="Arial" charset="0"/>
              <a:ea typeface="ＭＳ Ｐゴシック" charset="0"/>
            </a:endParaRPr>
          </a:p>
        </p:txBody>
      </p:sp>
      <p:sp>
        <p:nvSpPr>
          <p:cNvPr id="16399" name="Line 14">
            <a:extLst>
              <a:ext uri="{FF2B5EF4-FFF2-40B4-BE49-F238E27FC236}">
                <a16:creationId xmlns:a16="http://schemas.microsoft.com/office/drawing/2014/main" id="{5C3CD6FF-C65C-61AA-5BA7-9D25C21D8F6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816584" y="3447750"/>
            <a:ext cx="80082" cy="24133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350" dirty="0">
              <a:latin typeface="Arial" charset="0"/>
              <a:ea typeface="ＭＳ Ｐゴシック" charset="0"/>
            </a:endParaRPr>
          </a:p>
        </p:txBody>
      </p:sp>
      <p:sp>
        <p:nvSpPr>
          <p:cNvPr id="16400" name="Line 15">
            <a:extLst>
              <a:ext uri="{FF2B5EF4-FFF2-40B4-BE49-F238E27FC236}">
                <a16:creationId xmlns:a16="http://schemas.microsoft.com/office/drawing/2014/main" id="{31B5D667-A5FF-60E0-FCF4-47C34084CC0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53881" y="2671432"/>
            <a:ext cx="87490" cy="348084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350" dirty="0">
              <a:latin typeface="Arial" charset="0"/>
              <a:ea typeface="ＭＳ Ｐゴシック" charset="0"/>
            </a:endParaRPr>
          </a:p>
        </p:txBody>
      </p:sp>
      <p:sp>
        <p:nvSpPr>
          <p:cNvPr id="16401" name="Line 16">
            <a:extLst>
              <a:ext uri="{FF2B5EF4-FFF2-40B4-BE49-F238E27FC236}">
                <a16:creationId xmlns:a16="http://schemas.microsoft.com/office/drawing/2014/main" id="{4CE9F843-81BD-D58B-68D4-171D2E56DB2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7276" y="2811139"/>
            <a:ext cx="114300" cy="285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350" dirty="0">
              <a:latin typeface="Arial" charset="0"/>
              <a:ea typeface="ＭＳ Ｐゴシック" charset="0"/>
            </a:endParaRPr>
          </a:p>
        </p:txBody>
      </p:sp>
      <p:sp>
        <p:nvSpPr>
          <p:cNvPr id="16402" name="Line 17">
            <a:extLst>
              <a:ext uri="{FF2B5EF4-FFF2-40B4-BE49-F238E27FC236}">
                <a16:creationId xmlns:a16="http://schemas.microsoft.com/office/drawing/2014/main" id="{A10DDC93-4EF4-7D39-75D8-D7FC2F07115C}"/>
              </a:ext>
            </a:extLst>
          </p:cNvPr>
          <p:cNvSpPr>
            <a:spLocks noChangeShapeType="1"/>
          </p:cNvSpPr>
          <p:nvPr/>
        </p:nvSpPr>
        <p:spPr bwMode="auto">
          <a:xfrm>
            <a:off x="7210426" y="2833361"/>
            <a:ext cx="114300" cy="285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350" dirty="0">
              <a:latin typeface="Arial" charset="0"/>
              <a:ea typeface="ＭＳ Ｐゴシック" charset="0"/>
            </a:endParaRPr>
          </a:p>
        </p:txBody>
      </p:sp>
      <p:sp>
        <p:nvSpPr>
          <p:cNvPr id="16403" name="Text Box 18">
            <a:extLst>
              <a:ext uri="{FF2B5EF4-FFF2-40B4-BE49-F238E27FC236}">
                <a16:creationId xmlns:a16="http://schemas.microsoft.com/office/drawing/2014/main" id="{88931F42-69E7-6091-AE12-051AF5296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928" y="752329"/>
            <a:ext cx="9262357" cy="1615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 smtClean="0"/>
              <a:t>		As </a:t>
            </a:r>
            <a:r>
              <a:rPr lang="en-US" b="1" dirty="0"/>
              <a:t>taken from Nov 22 2023 SBSM Update presentation</a:t>
            </a:r>
            <a:endParaRPr lang="en-US" b="1" dirty="0" smtClean="0"/>
          </a:p>
          <a:p>
            <a:pPr eaLnBrk="1" hangingPunct="1">
              <a:spcBef>
                <a:spcPct val="50000"/>
              </a:spcBef>
              <a:defRPr/>
            </a:pPr>
            <a:r>
              <a:rPr lang="en-US" b="1" dirty="0" smtClean="0"/>
              <a:t>					   Initially planned July 2024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b="1" dirty="0" smtClean="0"/>
              <a:t>				Two character “Fund”  for SY 2024-25</a:t>
            </a:r>
            <a:r>
              <a:rPr lang="en-US" b="1" dirty="0"/>
              <a:t>	</a:t>
            </a:r>
            <a:r>
              <a:rPr lang="en-US" b="1" dirty="0" smtClean="0"/>
              <a:t>		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en-US" sz="1600" b="1" dirty="0">
                <a:solidFill>
                  <a:srgbClr val="FF0000"/>
                </a:solidFill>
              </a:rPr>
              <a:t>	</a:t>
            </a:r>
            <a:r>
              <a:rPr lang="en-US" sz="1600" b="1" dirty="0" smtClean="0">
                <a:solidFill>
                  <a:srgbClr val="FF0000"/>
                </a:solidFill>
              </a:rPr>
              <a:t>	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" name="Line 14">
            <a:extLst>
              <a:ext uri="{FF2B5EF4-FFF2-40B4-BE49-F238E27FC236}">
                <a16:creationId xmlns:a16="http://schemas.microsoft.com/office/drawing/2014/main" id="{9054BA46-59C7-3B34-68F9-E077EF0ECB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618100" y="3500305"/>
            <a:ext cx="80082" cy="24133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350" dirty="0">
              <a:latin typeface="Arial" charset="0"/>
              <a:ea typeface="ＭＳ Ｐゴシック" charset="0"/>
            </a:endParaRPr>
          </a:p>
        </p:txBody>
      </p:sp>
      <p:sp>
        <p:nvSpPr>
          <p:cNvPr id="3" name="Text Box 9">
            <a:extLst>
              <a:ext uri="{FF2B5EF4-FFF2-40B4-BE49-F238E27FC236}">
                <a16:creationId xmlns:a16="http://schemas.microsoft.com/office/drawing/2014/main" id="{4FC26314-B974-D147-1F14-BB36DC84E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0405" y="3758381"/>
            <a:ext cx="1462969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100" dirty="0">
                <a:solidFill>
                  <a:srgbClr val="FF0000"/>
                </a:solidFill>
                <a:latin typeface="Verdana" pitchFamily="34" charset="0"/>
              </a:rPr>
              <a:t>Cost Ctr</a:t>
            </a:r>
          </a:p>
        </p:txBody>
      </p:sp>
      <p:sp>
        <p:nvSpPr>
          <p:cNvPr id="4" name="Line 14">
            <a:extLst>
              <a:ext uri="{FF2B5EF4-FFF2-40B4-BE49-F238E27FC236}">
                <a16:creationId xmlns:a16="http://schemas.microsoft.com/office/drawing/2014/main" id="{1E69A837-35EF-B78D-53F6-309232DFFCB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0823" y="3487532"/>
            <a:ext cx="80082" cy="24133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350" dirty="0">
              <a:latin typeface="Arial" charset="0"/>
              <a:ea typeface="ＭＳ Ｐゴシック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A3A21D-D557-6CAE-6C9D-32876E4AB058}"/>
              </a:ext>
            </a:extLst>
          </p:cNvPr>
          <p:cNvSpPr txBox="1"/>
          <p:nvPr/>
        </p:nvSpPr>
        <p:spPr>
          <a:xfrm>
            <a:off x="2244139" y="4927915"/>
            <a:ext cx="4534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X</a:t>
            </a:r>
            <a:r>
              <a:rPr lang="en-US" sz="2000" dirty="0"/>
              <a:t> = DPI </a:t>
            </a:r>
            <a:r>
              <a:rPr lang="en-US" sz="2000" dirty="0" smtClean="0"/>
              <a:t>Defined   </a:t>
            </a:r>
            <a:r>
              <a:rPr lang="en-US" sz="2000" b="1" dirty="0" smtClean="0"/>
              <a:t>Y </a:t>
            </a:r>
            <a:r>
              <a:rPr lang="en-US" sz="2000" dirty="0"/>
              <a:t>= PSU Defined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7" name="Line 16">
            <a:extLst>
              <a:ext uri="{FF2B5EF4-FFF2-40B4-BE49-F238E27FC236}">
                <a16:creationId xmlns:a16="http://schemas.microsoft.com/office/drawing/2014/main" id="{B1D30316-5B62-72C6-2F19-AA47096BF5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94410" y="2628922"/>
            <a:ext cx="278859" cy="39010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 sz="1350" dirty="0">
              <a:latin typeface="Arial" charset="0"/>
              <a:ea typeface="ＭＳ Ｐゴシック" charset="0"/>
            </a:endParaRPr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B31C6879-5217-FBEC-BC54-18EA44FE3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8740" y="2018694"/>
            <a:ext cx="131445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0000"/>
                </a:solidFill>
                <a:latin typeface="Verdana" pitchFamily="34" charset="0"/>
              </a:rPr>
              <a:t>Grant Year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71054E-703B-ABEC-9E5C-BBA55AA92F5A}"/>
              </a:ext>
            </a:extLst>
          </p:cNvPr>
          <p:cNvSpPr txBox="1"/>
          <p:nvPr/>
        </p:nvSpPr>
        <p:spPr>
          <a:xfrm>
            <a:off x="7023736" y="4958693"/>
            <a:ext cx="2939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chemeClr val="tx2"/>
                </a:solidFill>
              </a:rPr>
              <a:t>Can be Alpha-Numeric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888207" y="229845"/>
            <a:ext cx="6468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New Chart of Accounts 34/35 digits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29597" y="247968"/>
            <a:ext cx="3502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Back to Accounting Basics</a:t>
            </a:r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691676" y="3718997"/>
            <a:ext cx="1282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dirty="0">
                <a:solidFill>
                  <a:srgbClr val="FF0000"/>
                </a:solidFill>
                <a:latin typeface="Verdana" pitchFamily="34" charset="0"/>
              </a:rPr>
              <a:t>Local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 Use</a:t>
            </a:r>
          </a:p>
        </p:txBody>
      </p:sp>
      <p:pic>
        <p:nvPicPr>
          <p:cNvPr id="29" name="Picture 2" descr="Control your operational expenses and productivity with #OpusTime; the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757" y="5035513"/>
            <a:ext cx="1723166" cy="145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Nutrition Association of NC -  Industry Conference  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64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3" name="Text Box 18">
            <a:extLst>
              <a:ext uri="{FF2B5EF4-FFF2-40B4-BE49-F238E27FC236}">
                <a16:creationId xmlns:a16="http://schemas.microsoft.com/office/drawing/2014/main" id="{88931F42-69E7-6091-AE12-051AF5296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928" y="752329"/>
            <a:ext cx="926235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b="1" dirty="0" smtClean="0">
                <a:solidFill>
                  <a:srgbClr val="FF0000"/>
                </a:solidFill>
              </a:rPr>
              <a:t>   Operational/Live </a:t>
            </a:r>
            <a:r>
              <a:rPr lang="en-US" b="1" dirty="0">
                <a:solidFill>
                  <a:srgbClr val="FF0000"/>
                </a:solidFill>
              </a:rPr>
              <a:t>July </a:t>
            </a:r>
            <a:r>
              <a:rPr lang="en-US" b="1" dirty="0" smtClean="0">
                <a:solidFill>
                  <a:srgbClr val="FF0000"/>
                </a:solidFill>
              </a:rPr>
              <a:t>2024 ??? - </a:t>
            </a:r>
            <a:r>
              <a:rPr lang="en-US" sz="1600" b="1" dirty="0" smtClean="0"/>
              <a:t>as taken from Nov 22 2023 SBSM Update presentation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Elements  Summarized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888207" y="229845"/>
            <a:ext cx="6468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New Chart of Accounts 34/35 digits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29597" y="247968"/>
            <a:ext cx="3502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Back to Accounting Basics</a:t>
            </a:r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1087" y="1583326"/>
            <a:ext cx="8636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             Fund		2 digits, second digit provides for the year</a:t>
            </a:r>
          </a:p>
          <a:p>
            <a:r>
              <a:rPr lang="en-US" sz="2400" dirty="0" smtClean="0"/>
              <a:t>        Purpose	5 digits,  defined by DPI</a:t>
            </a:r>
          </a:p>
          <a:p>
            <a:r>
              <a:rPr lang="en-US" sz="2400" dirty="0" smtClean="0"/>
              <a:t>              PRC		4 digits,	defined by DPI</a:t>
            </a:r>
          </a:p>
          <a:p>
            <a:r>
              <a:rPr lang="en-US" sz="2400" dirty="0" smtClean="0"/>
              <a:t>         Object 	5 digits,  defined by DPI &amp; LEA</a:t>
            </a:r>
          </a:p>
          <a:p>
            <a:r>
              <a:rPr lang="en-US" sz="2400" dirty="0" smtClean="0"/>
              <a:t>      Location		5 digits,	defined by DPI</a:t>
            </a:r>
          </a:p>
          <a:p>
            <a:r>
              <a:rPr lang="en-US" sz="2400" dirty="0" smtClean="0"/>
              <a:t>Department		3 digits, defined by LEA</a:t>
            </a:r>
          </a:p>
          <a:p>
            <a:r>
              <a:rPr lang="en-US" sz="2400" dirty="0" smtClean="0"/>
              <a:t>            Level		2 digits, defined by DPI</a:t>
            </a:r>
          </a:p>
          <a:p>
            <a:r>
              <a:rPr lang="en-US" sz="2400" dirty="0" smtClean="0"/>
              <a:t>Cost Center		3 digits, defined by DPI</a:t>
            </a:r>
          </a:p>
          <a:p>
            <a:r>
              <a:rPr lang="en-US" sz="2400" dirty="0" smtClean="0"/>
              <a:t>   Future Use	 	1 digit,  defined by LEA</a:t>
            </a:r>
          </a:p>
          <a:p>
            <a:r>
              <a:rPr lang="en-US" sz="2400" dirty="0" smtClean="0"/>
              <a:t>    Local Use	 	5 digits, defined by LEA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7" name="Picture 2" descr="Control your operational expenses and productivity with #OpusTime; the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757" y="5035513"/>
            <a:ext cx="1723166" cy="145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Nutrition Association of NC -  Industry Conference  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05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3">
            <a:extLst>
              <a:ext uri="{FF2B5EF4-FFF2-40B4-BE49-F238E27FC236}">
                <a16:creationId xmlns:a16="http://schemas.microsoft.com/office/drawing/2014/main" id="{3C2548C3-519B-8DE0-6AEC-BA902596F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5929" y="3030551"/>
            <a:ext cx="865575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000000"/>
                </a:solidFill>
                <a:latin typeface="Verdana"/>
                <a:ea typeface="ＭＳ Ｐゴシック"/>
              </a:rPr>
              <a:t>         </a:t>
            </a:r>
            <a:r>
              <a:rPr lang="en-US" sz="2000" b="1" dirty="0" smtClean="0">
                <a:latin typeface="Verdana"/>
                <a:ea typeface="ＭＳ Ｐゴシック"/>
              </a:rPr>
              <a:t>5</a:t>
            </a:r>
            <a:r>
              <a:rPr lang="en-US" sz="2000" b="1" dirty="0" smtClean="0">
                <a:solidFill>
                  <a:srgbClr val="FF0000"/>
                </a:solidFill>
                <a:latin typeface="Verdana"/>
                <a:ea typeface="ＭＳ Ｐゴシック"/>
              </a:rPr>
              <a:t>5-</a:t>
            </a:r>
            <a:r>
              <a:rPr lang="en-US" sz="2000" b="1" dirty="0" smtClean="0">
                <a:latin typeface="Verdana"/>
                <a:ea typeface="ＭＳ Ｐゴシック"/>
              </a:rPr>
              <a:t>7200</a:t>
            </a:r>
            <a:r>
              <a:rPr lang="en-US" sz="2000" b="1" dirty="0" smtClean="0">
                <a:solidFill>
                  <a:srgbClr val="FF0000"/>
                </a:solidFill>
                <a:latin typeface="Verdana"/>
                <a:ea typeface="ＭＳ Ｐゴシック"/>
              </a:rPr>
              <a:t>0-0</a:t>
            </a:r>
            <a:r>
              <a:rPr lang="en-US" sz="2000" b="1" dirty="0" smtClean="0">
                <a:latin typeface="Verdana"/>
                <a:ea typeface="ＭＳ Ｐゴシック"/>
              </a:rPr>
              <a:t>035</a:t>
            </a:r>
            <a:r>
              <a:rPr lang="en-US" sz="2000" b="1" dirty="0" smtClean="0">
                <a:solidFill>
                  <a:srgbClr val="FF0000"/>
                </a:solidFill>
                <a:latin typeface="Verdana"/>
                <a:ea typeface="ＭＳ Ｐゴシック"/>
              </a:rPr>
              <a:t>-0</a:t>
            </a:r>
            <a:r>
              <a:rPr lang="en-US" sz="2000" b="1" dirty="0" smtClean="0">
                <a:latin typeface="Verdana"/>
                <a:ea typeface="ＭＳ Ｐゴシック"/>
              </a:rPr>
              <a:t>453</a:t>
            </a:r>
            <a:r>
              <a:rPr lang="en-US" sz="2000" b="1" dirty="0" smtClean="0">
                <a:solidFill>
                  <a:srgbClr val="FF0000"/>
                </a:solidFill>
                <a:latin typeface="Verdana"/>
                <a:ea typeface="ＭＳ Ｐゴシック"/>
              </a:rPr>
              <a:t>X-</a:t>
            </a:r>
            <a:r>
              <a:rPr lang="en-US" sz="2000" b="1" dirty="0" smtClean="0">
                <a:latin typeface="Verdana"/>
                <a:ea typeface="ＭＳ Ｐゴシック"/>
              </a:rPr>
              <a:t>304</a:t>
            </a:r>
            <a:r>
              <a:rPr lang="en-US" sz="2000" b="1" dirty="0" smtClean="0">
                <a:solidFill>
                  <a:srgbClr val="FF0000"/>
                </a:solidFill>
                <a:latin typeface="Verdana"/>
                <a:ea typeface="ＭＳ Ｐゴシック"/>
              </a:rPr>
              <a:t>00-</a:t>
            </a:r>
            <a:r>
              <a:rPr lang="en-US" sz="2000" b="1" dirty="0" smtClean="0">
                <a:latin typeface="Verdana"/>
                <a:ea typeface="ＭＳ Ｐゴシック"/>
              </a:rPr>
              <a:t>000</a:t>
            </a:r>
            <a:r>
              <a:rPr lang="en-US" sz="2000" b="1" dirty="0" smtClean="0">
                <a:solidFill>
                  <a:srgbClr val="FF0000"/>
                </a:solidFill>
                <a:latin typeface="Verdana"/>
                <a:ea typeface="ＭＳ Ｐゴシック"/>
              </a:rPr>
              <a:t>-XX-XXX-0-00000</a:t>
            </a:r>
            <a:endParaRPr lang="en-US" sz="2000" b="1" dirty="0">
              <a:solidFill>
                <a:srgbClr val="FF0000"/>
              </a:solidFill>
              <a:latin typeface="Verdana" charset="0"/>
            </a:endParaRPr>
          </a:p>
        </p:txBody>
      </p:sp>
      <p:sp>
        <p:nvSpPr>
          <p:cNvPr id="95237" name="Text Box 4">
            <a:extLst>
              <a:ext uri="{FF2B5EF4-FFF2-40B4-BE49-F238E27FC236}">
                <a16:creationId xmlns:a16="http://schemas.microsoft.com/office/drawing/2014/main" id="{C83A284C-F68E-BB2E-4BDD-3512CED55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7235" y="3400596"/>
            <a:ext cx="94207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100" dirty="0" smtClean="0">
                <a:solidFill>
                  <a:srgbClr val="FF0000"/>
                </a:solidFill>
                <a:latin typeface="Verdana" pitchFamily="34" charset="0"/>
              </a:rPr>
              <a:t>Fund</a:t>
            </a:r>
            <a:endParaRPr lang="en-US" sz="21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95239" name="Text Box 6">
            <a:extLst>
              <a:ext uri="{FF2B5EF4-FFF2-40B4-BE49-F238E27FC236}">
                <a16:creationId xmlns:a16="http://schemas.microsoft.com/office/drawing/2014/main" id="{BA6E6D28-BA17-59A8-AA77-A9747EC81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3896" y="3441560"/>
            <a:ext cx="91440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0000"/>
                </a:solidFill>
                <a:latin typeface="Verdana" pitchFamily="34" charset="0"/>
              </a:rPr>
              <a:t>PRC</a:t>
            </a:r>
            <a:endParaRPr lang="en-US" sz="21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95241" name="Text Box 8">
            <a:extLst>
              <a:ext uri="{FF2B5EF4-FFF2-40B4-BE49-F238E27FC236}">
                <a16:creationId xmlns:a16="http://schemas.microsoft.com/office/drawing/2014/main" id="{C939B44F-784A-C196-9C98-A790ED51A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6732" y="3445518"/>
            <a:ext cx="154305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0000"/>
                </a:solidFill>
                <a:latin typeface="Verdana" pitchFamily="34" charset="0"/>
              </a:rPr>
              <a:t>Location</a:t>
            </a:r>
            <a:endParaRPr lang="en-US" sz="21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95243" name="Text Box 10">
            <a:extLst>
              <a:ext uri="{FF2B5EF4-FFF2-40B4-BE49-F238E27FC236}">
                <a16:creationId xmlns:a16="http://schemas.microsoft.com/office/drawing/2014/main" id="{2D00CC0C-B3DE-65F6-0C76-B56EF1C0C8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50255" y="3436125"/>
            <a:ext cx="905167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FF0000"/>
                </a:solidFill>
                <a:latin typeface="Verdana" pitchFamily="34" charset="0"/>
              </a:rPr>
              <a:t>Level</a:t>
            </a:r>
            <a:endParaRPr lang="en-US" sz="21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6403" name="Text Box 18">
            <a:extLst>
              <a:ext uri="{FF2B5EF4-FFF2-40B4-BE49-F238E27FC236}">
                <a16:creationId xmlns:a16="http://schemas.microsoft.com/office/drawing/2014/main" id="{88931F42-69E7-6091-AE12-051AF5296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058" y="1043411"/>
            <a:ext cx="8767824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“Possible” Old to New – Assuming PSU flexibility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Example uses “0”  where the LEA has the flexibility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5" name="Text Box 8">
            <a:extLst>
              <a:ext uri="{FF2B5EF4-FFF2-40B4-BE49-F238E27FC236}">
                <a16:creationId xmlns:a16="http://schemas.microsoft.com/office/drawing/2014/main" id="{D0C0EAAA-AEC2-2383-F6AB-208DCD5DEA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5291" y="3514130"/>
            <a:ext cx="154332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dirty="0">
                <a:solidFill>
                  <a:srgbClr val="FF0000"/>
                </a:solidFill>
                <a:latin typeface="Verdana" pitchFamily="34" charset="0"/>
              </a:rPr>
              <a:t>Local Use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A3A21D-D557-6CAE-6C9D-32876E4AB058}"/>
              </a:ext>
            </a:extLst>
          </p:cNvPr>
          <p:cNvSpPr txBox="1"/>
          <p:nvPr/>
        </p:nvSpPr>
        <p:spPr>
          <a:xfrm>
            <a:off x="2244138" y="4927915"/>
            <a:ext cx="50856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X</a:t>
            </a:r>
            <a:r>
              <a:rPr lang="en-US" sz="2000" dirty="0"/>
              <a:t> = DPI </a:t>
            </a:r>
            <a:r>
              <a:rPr lang="en-US" sz="2000" dirty="0" smtClean="0"/>
              <a:t>Defined   </a:t>
            </a:r>
            <a:r>
              <a:rPr lang="en-US" sz="2000" b="1" dirty="0" smtClean="0"/>
              <a:t>Y </a:t>
            </a:r>
            <a:r>
              <a:rPr lang="en-US" sz="2000" dirty="0"/>
              <a:t>= PSU </a:t>
            </a:r>
            <a:r>
              <a:rPr lang="en-US" sz="2000" dirty="0" smtClean="0"/>
              <a:t>Defined (LEA)</a:t>
            </a:r>
            <a:endParaRPr lang="en-US" sz="2000" dirty="0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888207" y="229845"/>
            <a:ext cx="64681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New Chart of Accounts 34/35 digits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229597" y="247968"/>
            <a:ext cx="3502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Back to Accounting Basics</a:t>
            </a:r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Text Box 3">
            <a:extLst>
              <a:ext uri="{FF2B5EF4-FFF2-40B4-BE49-F238E27FC236}">
                <a16:creationId xmlns:a16="http://schemas.microsoft.com/office/drawing/2014/main" id="{3C2548C3-519B-8DE0-6AEC-BA902596F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0058" y="2182305"/>
            <a:ext cx="865575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000000"/>
                </a:solidFill>
                <a:latin typeface="Verdana"/>
                <a:ea typeface="ＭＳ Ｐゴシック"/>
              </a:rPr>
              <a:t>         </a:t>
            </a:r>
            <a:r>
              <a:rPr lang="en-US" sz="2000" b="1" dirty="0" smtClean="0">
                <a:solidFill>
                  <a:srgbClr val="000000"/>
                </a:solidFill>
                <a:latin typeface="Verdana"/>
                <a:ea typeface="ＭＳ Ｐゴシック"/>
              </a:rPr>
              <a:t>	5 - 7200 </a:t>
            </a:r>
            <a:r>
              <a:rPr lang="en-US" sz="2000" b="1" dirty="0" smtClean="0">
                <a:latin typeface="Verdana"/>
                <a:ea typeface="ＭＳ Ｐゴシック"/>
              </a:rPr>
              <a:t>– 035 – </a:t>
            </a:r>
            <a:r>
              <a:rPr lang="en-US" sz="2000" b="1" dirty="0" smtClean="0">
                <a:latin typeface="Verdana"/>
                <a:ea typeface="ＭＳ Ｐゴシック"/>
              </a:rPr>
              <a:t>453 </a:t>
            </a:r>
            <a:r>
              <a:rPr lang="en-US" sz="2000" b="1" dirty="0" smtClean="0">
                <a:latin typeface="Verdana"/>
                <a:ea typeface="ＭＳ Ｐゴシック"/>
              </a:rPr>
              <a:t>– 304 </a:t>
            </a:r>
            <a:r>
              <a:rPr lang="en-US" sz="2000" b="1" dirty="0" smtClean="0">
                <a:solidFill>
                  <a:srgbClr val="000000"/>
                </a:solidFill>
                <a:latin typeface="Verdana"/>
                <a:ea typeface="ＭＳ Ｐゴシック"/>
              </a:rPr>
              <a:t>– 000 - 00</a:t>
            </a:r>
            <a:endParaRPr lang="en-US" sz="2000" b="1" dirty="0">
              <a:solidFill>
                <a:schemeClr val="accent1"/>
              </a:solidFill>
              <a:latin typeface="Verdana" charset="0"/>
            </a:endParaRPr>
          </a:p>
        </p:txBody>
      </p:sp>
      <p:sp>
        <p:nvSpPr>
          <p:cNvPr id="31" name="Text Box 6">
            <a:extLst>
              <a:ext uri="{FF2B5EF4-FFF2-40B4-BE49-F238E27FC236}">
                <a16:creationId xmlns:a16="http://schemas.microsoft.com/office/drawing/2014/main" id="{BA6E6D28-BA17-59A8-AA77-A9747EC81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8826" y="3687706"/>
            <a:ext cx="1355070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FF0000"/>
                </a:solidFill>
                <a:latin typeface="Verdana" pitchFamily="34" charset="0"/>
              </a:rPr>
              <a:t>Purpose</a:t>
            </a:r>
            <a:r>
              <a:rPr lang="en-US" sz="2100" dirty="0" smtClean="0">
                <a:solidFill>
                  <a:schemeClr val="accent6"/>
                </a:solidFill>
                <a:latin typeface="Verdana" pitchFamily="34" charset="0"/>
              </a:rPr>
              <a:t> </a:t>
            </a:r>
            <a:endParaRPr lang="en-US" sz="2100" dirty="0">
              <a:solidFill>
                <a:schemeClr val="accent6"/>
              </a:solidFill>
              <a:latin typeface="Verdana" pitchFamily="34" charset="0"/>
            </a:endParaRPr>
          </a:p>
        </p:txBody>
      </p:sp>
      <p:sp>
        <p:nvSpPr>
          <p:cNvPr id="32" name="Text Box 6">
            <a:extLst>
              <a:ext uri="{FF2B5EF4-FFF2-40B4-BE49-F238E27FC236}">
                <a16:creationId xmlns:a16="http://schemas.microsoft.com/office/drawing/2014/main" id="{BA6E6D28-BA17-59A8-AA77-A9747EC81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9688" y="3693420"/>
            <a:ext cx="1197198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FF0000"/>
                </a:solidFill>
                <a:latin typeface="Verdana" pitchFamily="34" charset="0"/>
              </a:rPr>
              <a:t>Object</a:t>
            </a:r>
            <a:endParaRPr lang="en-US" sz="21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17" name="Text Box 7">
            <a:extLst>
              <a:ext uri="{FF2B5EF4-FFF2-40B4-BE49-F238E27FC236}">
                <a16:creationId xmlns:a16="http://schemas.microsoft.com/office/drawing/2014/main" id="{B31C6879-5217-FBEC-BC54-18EA44FE3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4374" y="2585639"/>
            <a:ext cx="146591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Grant Year</a:t>
            </a: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678825" y="2924193"/>
            <a:ext cx="151460" cy="167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Box 6">
            <a:extLst>
              <a:ext uri="{FF2B5EF4-FFF2-40B4-BE49-F238E27FC236}">
                <a16:creationId xmlns:a16="http://schemas.microsoft.com/office/drawing/2014/main" id="{BA6E6D28-BA17-59A8-AA77-A9747EC81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6560" y="3756361"/>
            <a:ext cx="895865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100" dirty="0" smtClean="0">
                <a:solidFill>
                  <a:srgbClr val="FF0000"/>
                </a:solidFill>
                <a:latin typeface="Verdana" pitchFamily="34" charset="0"/>
              </a:rPr>
              <a:t>Dept</a:t>
            </a:r>
            <a:endParaRPr lang="en-US" sz="21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0" name="Text Box 6">
            <a:extLst>
              <a:ext uri="{FF2B5EF4-FFF2-40B4-BE49-F238E27FC236}">
                <a16:creationId xmlns:a16="http://schemas.microsoft.com/office/drawing/2014/main" id="{BA6E6D28-BA17-59A8-AA77-A9747EC81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8414" y="4019332"/>
            <a:ext cx="190844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100" dirty="0" smtClean="0">
                <a:solidFill>
                  <a:srgbClr val="FF0000"/>
                </a:solidFill>
                <a:latin typeface="Verdana" pitchFamily="34" charset="0"/>
              </a:rPr>
              <a:t>Cost Center</a:t>
            </a:r>
            <a:endParaRPr lang="en-US" sz="2100" dirty="0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1" name="Text Box 6">
            <a:extLst>
              <a:ext uri="{FF2B5EF4-FFF2-40B4-BE49-F238E27FC236}">
                <a16:creationId xmlns:a16="http://schemas.microsoft.com/office/drawing/2014/main" id="{BA6E6D28-BA17-59A8-AA77-A9747EC81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75895" y="3479957"/>
            <a:ext cx="1063343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FF0000"/>
                </a:solidFill>
                <a:latin typeface="Verdana" pitchFamily="34" charset="0"/>
              </a:rPr>
              <a:t>Future</a:t>
            </a:r>
            <a:endParaRPr lang="en-US" sz="2000" dirty="0">
              <a:solidFill>
                <a:srgbClr val="FF0000"/>
              </a:solidFill>
              <a:latin typeface="Verdana" pitchFamily="34" charset="0"/>
            </a:endParaRPr>
          </a:p>
        </p:txBody>
      </p:sp>
      <p:pic>
        <p:nvPicPr>
          <p:cNvPr id="22" name="Picture 2" descr="Control your operational expenses and productivity with #OpusTime; the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757" y="5035513"/>
            <a:ext cx="1723166" cy="145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School Nutrition Association of NC -  Industry Conference  January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920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>
                <a:solidFill>
                  <a:srgbClr val="C00000"/>
                </a:solidFill>
              </a:rPr>
              <a:t>School Nutrition Association of NC -  Industry Conference  January 2024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29597" y="247968"/>
            <a:ext cx="3502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Back to Accounting Basics</a:t>
            </a:r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8208" y="229845"/>
            <a:ext cx="3502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Basic Principals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6808" y="1152907"/>
            <a:ext cx="9608947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GASB  </a:t>
            </a:r>
            <a:r>
              <a:rPr lang="en-US" sz="2400" dirty="0"/>
              <a:t>&amp;  </a:t>
            </a:r>
            <a:r>
              <a:rPr lang="en-US" sz="2400" dirty="0" smtClean="0"/>
              <a:t>GAAP – set the principals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Enterprise Fund</a:t>
            </a:r>
            <a:endParaRPr lang="en-US" sz="2400" dirty="0">
              <a:solidFill>
                <a:srgbClr val="FF0000"/>
              </a:solidFill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Accrual based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Accounts Receivable &amp; Accounts Payable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Double </a:t>
            </a:r>
            <a:r>
              <a:rPr lang="en-US" sz="2400" dirty="0">
                <a:solidFill>
                  <a:srgbClr val="FF0000"/>
                </a:solidFill>
              </a:rPr>
              <a:t>Entry	- tracking two things at once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sz="3200" dirty="0" smtClean="0">
              <a:solidFill>
                <a:srgbClr val="FF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Financial Statements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Trial Balance/FC1A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Balance Sheet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Assets – Liabilities - Reserves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Income Statement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FF0000"/>
                </a:solidFill>
              </a:rPr>
              <a:t>Revenues less Expenses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  <p:pic>
        <p:nvPicPr>
          <p:cNvPr id="7" name="Picture 2" descr="Control your operational expenses and productivity with #OpusTime; the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757" y="5035513"/>
            <a:ext cx="1723166" cy="145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1243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>
                <a:solidFill>
                  <a:srgbClr val="C00000"/>
                </a:solidFill>
              </a:rPr>
              <a:t>School Nutrition Association of NC -  Industry Conference  January 2024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29597" y="247968"/>
            <a:ext cx="3502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Back to Accounting Basics</a:t>
            </a:r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8207" y="229845"/>
            <a:ext cx="4063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NC Chart of Accounts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6808" y="1152907"/>
            <a:ext cx="9608947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Format</a:t>
            </a:r>
          </a:p>
          <a:p>
            <a:pPr lvl="1"/>
            <a:r>
              <a:rPr lang="en-US" sz="2000" dirty="0" smtClean="0"/>
              <a:t>Fund   Function   PRC   Object   School   Use1   Use2</a:t>
            </a:r>
          </a:p>
          <a:p>
            <a:pPr lvl="1"/>
            <a:r>
              <a:rPr lang="en-US" sz="2000" dirty="0" smtClean="0"/>
              <a:t>5.xxxx.035.xxx.nnn.xxx.xx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Generally 	Fund  = 5</a:t>
            </a:r>
          </a:p>
          <a:p>
            <a:pPr lvl="1"/>
            <a:r>
              <a:rPr lang="en-US" dirty="0" smtClean="0"/>
              <a:t>				PRC  =  035 or 000  -  some LEA’s use 035 throughout Fund 5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			nnn = school number</a:t>
            </a:r>
          </a:p>
          <a:p>
            <a:pPr lvl="1"/>
            <a:r>
              <a:rPr lang="en-US" sz="2000" i="1" dirty="0" smtClean="0">
                <a:solidFill>
                  <a:srgbClr val="FF0000"/>
                </a:solidFill>
              </a:rPr>
              <a:t>		Coming Soon:  34/35 characters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Function Series</a:t>
            </a:r>
          </a:p>
          <a:p>
            <a:pPr lvl="1"/>
            <a:r>
              <a:rPr lang="en-US" sz="2000" dirty="0" smtClean="0"/>
              <a:t>Assets</a:t>
            </a:r>
          </a:p>
          <a:p>
            <a:pPr lvl="2"/>
            <a:r>
              <a:rPr lang="en-US" sz="2000" dirty="0" smtClean="0"/>
              <a:t>5.1000   to    5.1999</a:t>
            </a:r>
          </a:p>
          <a:p>
            <a:pPr lvl="1"/>
            <a:r>
              <a:rPr lang="en-US" sz="2000" dirty="0" smtClean="0"/>
              <a:t>Liabilities &amp; Reserves</a:t>
            </a:r>
          </a:p>
          <a:p>
            <a:pPr lvl="2"/>
            <a:r>
              <a:rPr lang="en-US" sz="2000" dirty="0" smtClean="0"/>
              <a:t>5.2000   to   5.2999</a:t>
            </a:r>
          </a:p>
          <a:p>
            <a:pPr lvl="1"/>
            <a:r>
              <a:rPr lang="en-US" sz="2000" dirty="0" smtClean="0"/>
              <a:t>Revenues</a:t>
            </a:r>
          </a:p>
          <a:p>
            <a:pPr lvl="2"/>
            <a:r>
              <a:rPr lang="en-US" sz="2000" dirty="0" smtClean="0"/>
              <a:t>5.3000   to   5.4999</a:t>
            </a:r>
          </a:p>
          <a:p>
            <a:pPr lvl="1"/>
            <a:r>
              <a:rPr lang="en-US" sz="2000" dirty="0" smtClean="0"/>
              <a:t>Expenses</a:t>
            </a:r>
          </a:p>
          <a:p>
            <a:pPr lvl="2"/>
            <a:r>
              <a:rPr lang="en-US" sz="2000" dirty="0" smtClean="0"/>
              <a:t>5.5000   to   5.8000		</a:t>
            </a:r>
            <a:endParaRPr lang="en-US" sz="2000" dirty="0"/>
          </a:p>
        </p:txBody>
      </p:sp>
      <p:pic>
        <p:nvPicPr>
          <p:cNvPr id="7" name="Picture 2" descr="Control your operational expenses and productivity with #OpusTime; th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757" y="5035513"/>
            <a:ext cx="1723166" cy="145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475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>
                <a:solidFill>
                  <a:srgbClr val="C00000"/>
                </a:solidFill>
              </a:rPr>
              <a:t>School Nutrition Association of NC -  Industry Conference  January 2024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29597" y="247968"/>
            <a:ext cx="3502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Back to Accounting Basics</a:t>
            </a:r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8207" y="229845"/>
            <a:ext cx="4063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Basics of Journal Entry 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94737" y="970344"/>
            <a:ext cx="960894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Debits = Credits</a:t>
            </a:r>
          </a:p>
          <a:p>
            <a:pPr lvl="1"/>
            <a:r>
              <a:rPr lang="en-US" sz="2400" dirty="0" smtClean="0"/>
              <a:t>Assets - Increase  with a “Debit” (DR)</a:t>
            </a:r>
          </a:p>
          <a:p>
            <a:pPr lvl="1"/>
            <a:r>
              <a:rPr lang="en-US" sz="2400" dirty="0" smtClean="0"/>
              <a:t>Liabilities - Increase with a “Credit” (CR)</a:t>
            </a:r>
          </a:p>
          <a:p>
            <a:pPr lvl="1"/>
            <a:r>
              <a:rPr lang="en-US" sz="2400" dirty="0" smtClean="0"/>
              <a:t>Revenues - Increase with a “Credit” (CR)</a:t>
            </a:r>
          </a:p>
          <a:p>
            <a:pPr lvl="1"/>
            <a:r>
              <a:rPr lang="en-US" sz="2400" dirty="0" smtClean="0"/>
              <a:t>Expenses - Increase with a “Debit” (DR)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What systems create/need financial entries</a:t>
            </a:r>
            <a:endParaRPr lang="en-US" sz="2400" dirty="0"/>
          </a:p>
          <a:p>
            <a:pPr lvl="1"/>
            <a:r>
              <a:rPr lang="en-US" sz="2400" dirty="0"/>
              <a:t>Point of </a:t>
            </a:r>
            <a:r>
              <a:rPr lang="en-US" sz="2400" dirty="0" smtClean="0"/>
              <a:t>Sale Data</a:t>
            </a:r>
            <a:endParaRPr lang="en-US" sz="2400" dirty="0"/>
          </a:p>
          <a:p>
            <a:pPr lvl="1"/>
            <a:r>
              <a:rPr lang="en-US" sz="2400" dirty="0"/>
              <a:t>Internet payments</a:t>
            </a:r>
          </a:p>
          <a:p>
            <a:pPr lvl="1"/>
            <a:r>
              <a:rPr lang="en-US" sz="2400" dirty="0" smtClean="0"/>
              <a:t>USDA Reimbursements</a:t>
            </a:r>
          </a:p>
          <a:p>
            <a:pPr lvl="1"/>
            <a:r>
              <a:rPr lang="en-US" sz="2400" dirty="0" smtClean="0"/>
              <a:t>Inventory: Food &amp; Supplies – </a:t>
            </a:r>
            <a:r>
              <a:rPr lang="en-US" sz="2000" dirty="0" smtClean="0">
                <a:solidFill>
                  <a:srgbClr val="FF0000"/>
                </a:solidFill>
              </a:rPr>
              <a:t>Used vs Purchased</a:t>
            </a:r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sz="2400" dirty="0" smtClean="0"/>
              <a:t>Commodities – </a:t>
            </a:r>
            <a:r>
              <a:rPr lang="en-US" sz="2000" dirty="0" smtClean="0">
                <a:solidFill>
                  <a:srgbClr val="FF0000"/>
                </a:solidFill>
              </a:rPr>
              <a:t>Used vs Received </a:t>
            </a:r>
            <a:endParaRPr lang="en-US" sz="2400" dirty="0"/>
          </a:p>
          <a:p>
            <a:pPr lvl="1"/>
            <a:r>
              <a:rPr lang="en-US" sz="2400" dirty="0"/>
              <a:t>Depreciation</a:t>
            </a:r>
          </a:p>
          <a:p>
            <a:pPr lvl="1"/>
            <a:r>
              <a:rPr lang="en-US" sz="2400" dirty="0" smtClean="0"/>
              <a:t>Catering</a:t>
            </a:r>
          </a:p>
        </p:txBody>
      </p:sp>
      <p:pic>
        <p:nvPicPr>
          <p:cNvPr id="7" name="Picture 2" descr="Control your operational expenses and productivity with #OpusTime; the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757" y="5035513"/>
            <a:ext cx="1723166" cy="145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8381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>
                <a:solidFill>
                  <a:srgbClr val="C00000"/>
                </a:solidFill>
              </a:rPr>
              <a:t>School Nutrition Association of NC -  Industry Conference  January 2024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29597" y="247968"/>
            <a:ext cx="3502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Back to Accounting Basics</a:t>
            </a:r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8207" y="229845"/>
            <a:ext cx="4063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Journal Entry Basics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6808" y="935935"/>
            <a:ext cx="9608947" cy="644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Debit vs Credit</a:t>
            </a:r>
          </a:p>
          <a:p>
            <a:pPr lvl="1"/>
            <a:r>
              <a:rPr lang="en-US" sz="2400" dirty="0" smtClean="0"/>
              <a:t>Debit is “left sided” entry</a:t>
            </a:r>
          </a:p>
          <a:p>
            <a:pPr lvl="1"/>
            <a:r>
              <a:rPr lang="en-US" sz="2400" dirty="0" smtClean="0"/>
              <a:t>Credit is “right sided” entry</a:t>
            </a:r>
          </a:p>
          <a:p>
            <a:pPr lvl="1"/>
            <a:endParaRPr lang="en-US" sz="1100" i="1" dirty="0">
              <a:solidFill>
                <a:srgbClr val="FF0000"/>
              </a:solidFill>
            </a:endParaRPr>
          </a:p>
          <a:p>
            <a:pPr lvl="1"/>
            <a:r>
              <a:rPr lang="en-US" sz="2400" i="1" dirty="0" smtClean="0">
                <a:solidFill>
                  <a:srgbClr val="FF0000"/>
                </a:solidFill>
              </a:rPr>
              <a:t>	</a:t>
            </a:r>
            <a:r>
              <a:rPr lang="en-US" i="1" dirty="0" smtClean="0">
                <a:solidFill>
                  <a:srgbClr val="FF0000"/>
                </a:solidFill>
              </a:rPr>
              <a:t>Negative </a:t>
            </a:r>
            <a:r>
              <a:rPr lang="en-US" i="1" dirty="0">
                <a:solidFill>
                  <a:srgbClr val="FF0000"/>
                </a:solidFill>
              </a:rPr>
              <a:t>DR  = CR   and </a:t>
            </a:r>
            <a:r>
              <a:rPr lang="en-US" i="1" dirty="0" smtClean="0">
                <a:solidFill>
                  <a:srgbClr val="FF0000"/>
                </a:solidFill>
              </a:rPr>
              <a:t>   Negative </a:t>
            </a:r>
            <a:r>
              <a:rPr lang="en-US" i="1" dirty="0">
                <a:solidFill>
                  <a:srgbClr val="FF0000"/>
                </a:solidFill>
              </a:rPr>
              <a:t>CR = DR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Creating a Journal Entry</a:t>
            </a:r>
          </a:p>
          <a:p>
            <a:pPr lvl="1"/>
            <a:r>
              <a:rPr lang="en-US" sz="2400" dirty="0"/>
              <a:t>Identify the account to be Increased or Decreased</a:t>
            </a:r>
          </a:p>
          <a:p>
            <a:pPr lvl="1"/>
            <a:r>
              <a:rPr lang="en-US" sz="2400" dirty="0" smtClean="0"/>
              <a:t>Determine amount </a:t>
            </a:r>
            <a:r>
              <a:rPr lang="en-US" sz="2400" dirty="0"/>
              <a:t>of the change</a:t>
            </a:r>
          </a:p>
          <a:p>
            <a:pPr lvl="1"/>
            <a:r>
              <a:rPr lang="en-US" sz="2400" dirty="0" smtClean="0"/>
              <a:t>Offset account should generally be easy to identify</a:t>
            </a:r>
          </a:p>
          <a:p>
            <a:pPr lvl="1"/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Frequency</a:t>
            </a:r>
            <a:r>
              <a:rPr lang="en-US" sz="2400" dirty="0"/>
              <a:t>:  Daily,  Weekly,  Monthly or </a:t>
            </a:r>
            <a:r>
              <a:rPr lang="en-US" sz="2400" dirty="0" smtClean="0"/>
              <a:t>Quarterly</a:t>
            </a:r>
          </a:p>
          <a:p>
            <a:pPr lvl="1"/>
            <a:r>
              <a:rPr lang="en-US" sz="2400" dirty="0" smtClean="0"/>
              <a:t>Most </a:t>
            </a:r>
            <a:r>
              <a:rPr lang="en-US" sz="2400" dirty="0"/>
              <a:t>are </a:t>
            </a:r>
            <a:r>
              <a:rPr lang="en-US" sz="2400" dirty="0" smtClean="0"/>
              <a:t>Monthly</a:t>
            </a:r>
          </a:p>
          <a:p>
            <a:pPr lvl="1"/>
            <a:r>
              <a:rPr lang="en-US" sz="2400" dirty="0" smtClean="0"/>
              <a:t>Monthly </a:t>
            </a:r>
            <a:r>
              <a:rPr lang="en-US" sz="2400" dirty="0"/>
              <a:t>provides </a:t>
            </a:r>
            <a:r>
              <a:rPr lang="en-US" sz="2400" dirty="0" smtClean="0"/>
              <a:t>good </a:t>
            </a:r>
            <a:r>
              <a:rPr lang="en-US" sz="2400" dirty="0"/>
              <a:t>management information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  <p:pic>
        <p:nvPicPr>
          <p:cNvPr id="7" name="Picture 2" descr="Control your operational expenses and productivity with #OpusTime; th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757" y="5035513"/>
            <a:ext cx="1723166" cy="145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6099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>
                <a:solidFill>
                  <a:srgbClr val="C00000"/>
                </a:solidFill>
              </a:rPr>
              <a:t>School Nutrition Association of NC -  Industry Conference  January 2024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29597" y="247968"/>
            <a:ext cx="3502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Back to Accounting Basics</a:t>
            </a:r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8207" y="229845"/>
            <a:ext cx="4063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Typical Journal Entries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6808" y="935935"/>
            <a:ext cx="9608947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Internet Payments – as collected</a:t>
            </a:r>
            <a:endParaRPr lang="en-US" sz="2400" dirty="0"/>
          </a:p>
          <a:p>
            <a:r>
              <a:rPr lang="en-US" sz="2400" dirty="0"/>
              <a:t>	</a:t>
            </a:r>
            <a:r>
              <a:rPr lang="en-US" sz="2400" dirty="0" smtClean="0"/>
              <a:t>5.1020	Cash - Increase					</a:t>
            </a:r>
            <a:r>
              <a:rPr lang="en-US" sz="2400" dirty="0"/>
              <a:t>		</a:t>
            </a:r>
            <a:r>
              <a:rPr lang="en-US" sz="2400" dirty="0" smtClean="0">
                <a:solidFill>
                  <a:srgbClr val="FF0000"/>
                </a:solidFill>
              </a:rPr>
              <a:t>Dr</a:t>
            </a:r>
          </a:p>
          <a:p>
            <a:r>
              <a:rPr lang="en-US" sz="2400" dirty="0" smtClean="0"/>
              <a:t> 	5.2410	Deferred Revenue - Increase					</a:t>
            </a:r>
            <a:r>
              <a:rPr lang="en-US" sz="2400" dirty="0" smtClean="0">
                <a:solidFill>
                  <a:srgbClr val="FF0000"/>
                </a:solidFill>
              </a:rPr>
              <a:t>Cr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	</a:t>
            </a:r>
            <a:r>
              <a:rPr lang="en-US" sz="2400" dirty="0" smtClean="0"/>
              <a:t>5.1160	Accounts Receivable – Decrease				</a:t>
            </a:r>
            <a:r>
              <a:rPr lang="en-US" sz="2400" dirty="0" smtClean="0">
                <a:solidFill>
                  <a:srgbClr val="FF0000"/>
                </a:solidFill>
              </a:rPr>
              <a:t>Cr</a:t>
            </a:r>
          </a:p>
          <a:p>
            <a:endParaRPr lang="en-US" dirty="0"/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400" i="1" dirty="0" smtClean="0">
                <a:solidFill>
                  <a:srgbClr val="FF0000"/>
                </a:solidFill>
              </a:rPr>
              <a:t>Posted weekly or daily</a:t>
            </a:r>
          </a:p>
          <a:p>
            <a:pPr marL="1657350" lvl="3" indent="-28575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Inventory Adjustment – Spoiled food</a:t>
            </a:r>
          </a:p>
          <a:p>
            <a:r>
              <a:rPr lang="en-US" sz="2400" dirty="0" smtClean="0"/>
              <a:t>	5.7200.035.451.nnn	Food Used  -  Increase		</a:t>
            </a:r>
            <a:r>
              <a:rPr lang="en-US" sz="2400" dirty="0" smtClean="0">
                <a:solidFill>
                  <a:srgbClr val="FF0000"/>
                </a:solidFill>
              </a:rPr>
              <a:t>Dr</a:t>
            </a:r>
            <a:r>
              <a:rPr lang="en-US" sz="2400" dirty="0" smtClean="0"/>
              <a:t>	5.1420.000.000			On Hand  -  Decrease			</a:t>
            </a:r>
            <a:r>
              <a:rPr lang="en-US" sz="2400" dirty="0" smtClean="0">
                <a:solidFill>
                  <a:srgbClr val="FF0000"/>
                </a:solidFill>
              </a:rPr>
              <a:t>Cr</a:t>
            </a:r>
          </a:p>
          <a:p>
            <a:endParaRPr lang="en-US" sz="2000" i="1" dirty="0" smtClean="0">
              <a:solidFill>
                <a:srgbClr val="FF0000"/>
              </a:solidFill>
            </a:endParaRPr>
          </a:p>
          <a:p>
            <a:r>
              <a:rPr lang="en-US" sz="2000" i="1" dirty="0" smtClean="0">
                <a:solidFill>
                  <a:srgbClr val="FF0000"/>
                </a:solidFill>
              </a:rPr>
              <a:t>	Depending on the value of the loss, handle with end of month</a:t>
            </a:r>
            <a:endParaRPr lang="en-US" sz="2000" i="1" dirty="0">
              <a:solidFill>
                <a:srgbClr val="FF0000"/>
              </a:solidFill>
            </a:endParaRPr>
          </a:p>
        </p:txBody>
      </p:sp>
      <p:pic>
        <p:nvPicPr>
          <p:cNvPr id="7" name="Picture 2" descr="Control your operational expenses and productivity with #OpusTime; th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757" y="5035513"/>
            <a:ext cx="1723166" cy="145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702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>
                <a:solidFill>
                  <a:srgbClr val="C00000"/>
                </a:solidFill>
              </a:rPr>
              <a:t>School Nutrition Association of NC -  Industry Conference  January 2024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29597" y="247968"/>
            <a:ext cx="3502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Back to Accounting Basics</a:t>
            </a:r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8207" y="229845"/>
            <a:ext cx="4063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Typical Journal Entries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6808" y="935935"/>
            <a:ext cx="996540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Revenues Point of Sale Data: Watch for </a:t>
            </a:r>
            <a:r>
              <a:rPr lang="en-US" sz="2400" i="1" dirty="0" smtClean="0">
                <a:solidFill>
                  <a:srgbClr val="FF0000"/>
                </a:solidFill>
              </a:rPr>
              <a:t>Prepays </a:t>
            </a:r>
            <a:r>
              <a:rPr lang="en-US" sz="2400" dirty="0" smtClean="0"/>
              <a:t>and </a:t>
            </a:r>
            <a:r>
              <a:rPr lang="en-US" sz="2400" dirty="0" smtClean="0">
                <a:solidFill>
                  <a:srgbClr val="FF0000"/>
                </a:solidFill>
              </a:rPr>
              <a:t>Charges</a:t>
            </a:r>
          </a:p>
          <a:p>
            <a:r>
              <a:rPr lang="en-US" sz="2400" dirty="0">
                <a:solidFill>
                  <a:srgbClr val="FF0000"/>
                </a:solidFill>
              </a:rPr>
              <a:t>	</a:t>
            </a: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/>
              <a:t>5.1020.000	Cash – Increase, amount of deposits	</a:t>
            </a:r>
            <a:r>
              <a:rPr lang="en-US" sz="2400" dirty="0" smtClean="0">
                <a:solidFill>
                  <a:srgbClr val="FF0000"/>
                </a:solidFill>
              </a:rPr>
              <a:t>Dr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5.1160.000	A/R Receivable – Increase/Decrease	</a:t>
            </a:r>
            <a:r>
              <a:rPr lang="en-US" sz="2400" dirty="0" smtClean="0">
                <a:solidFill>
                  <a:srgbClr val="FF0000"/>
                </a:solidFill>
              </a:rPr>
              <a:t>Dr/Cr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5.2410.000	Deferred Revenue – Increase			</a:t>
            </a:r>
            <a:r>
              <a:rPr lang="en-US" sz="2400" dirty="0" smtClean="0">
                <a:solidFill>
                  <a:srgbClr val="FF0000"/>
                </a:solidFill>
              </a:rPr>
              <a:t>Dr/Cr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5.????.000	Various ‘sales’ accounts -  Increase		</a:t>
            </a:r>
            <a:r>
              <a:rPr lang="en-US" sz="2400" dirty="0" smtClean="0">
                <a:solidFill>
                  <a:srgbClr val="FF0000"/>
                </a:solidFill>
              </a:rPr>
              <a:t>Cr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5.????.000	Over or Under  - 							</a:t>
            </a:r>
            <a:r>
              <a:rPr lang="en-US" sz="2400" dirty="0" smtClean="0">
                <a:solidFill>
                  <a:srgbClr val="FF0000"/>
                </a:solidFill>
              </a:rPr>
              <a:t>Dr/Cr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	</a:t>
            </a:r>
            <a:r>
              <a:rPr lang="en-US" sz="2400" dirty="0" smtClean="0"/>
              <a:t>5.3811.035	USDA Reimbursement	 - earned		</a:t>
            </a:r>
            <a:r>
              <a:rPr lang="en-US" sz="2400" dirty="0" smtClean="0">
                <a:solidFill>
                  <a:srgbClr val="FF0000"/>
                </a:solidFill>
              </a:rPr>
              <a:t>		Cr</a:t>
            </a:r>
          </a:p>
          <a:p>
            <a:r>
              <a:rPr lang="en-US" sz="2400" dirty="0" smtClean="0"/>
              <a:t>	5.1100.000	Accounts Receivable</a:t>
            </a:r>
            <a:r>
              <a:rPr lang="en-US" sz="2400" dirty="0" smtClean="0">
                <a:solidFill>
                  <a:srgbClr val="FF0000"/>
                </a:solidFill>
              </a:rPr>
              <a:t> 					Dr</a:t>
            </a:r>
            <a:endParaRPr lang="en-US" sz="2400" dirty="0" smtClean="0"/>
          </a:p>
          <a:p>
            <a:r>
              <a:rPr lang="en-US" sz="2400" dirty="0"/>
              <a:t>	</a:t>
            </a:r>
            <a:endParaRPr lang="en-US" sz="2400" dirty="0" smtClean="0"/>
          </a:p>
        </p:txBody>
      </p:sp>
      <p:pic>
        <p:nvPicPr>
          <p:cNvPr id="7" name="Picture 2" descr="Control your operational expenses and productivity with #OpusTime; th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757" y="5035513"/>
            <a:ext cx="1723166" cy="145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6355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>
                <a:solidFill>
                  <a:srgbClr val="C00000"/>
                </a:solidFill>
              </a:rPr>
              <a:t>School Nutrition Association of NC -  Industry Conference  January 2024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29597" y="247968"/>
            <a:ext cx="3502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Back to Accounting Basics</a:t>
            </a:r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8207" y="229845"/>
            <a:ext cx="4063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Typical Journal Entries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6808" y="935935"/>
            <a:ext cx="978311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Food &amp; Supplies –  </a:t>
            </a:r>
            <a:r>
              <a:rPr lang="en-US" sz="2000" i="1" dirty="0" smtClean="0">
                <a:solidFill>
                  <a:srgbClr val="FF0000"/>
                </a:solidFill>
              </a:rPr>
              <a:t>invoices usually handled through the finance system</a:t>
            </a:r>
          </a:p>
          <a:p>
            <a:pPr lvl="1"/>
            <a:r>
              <a:rPr lang="en-US" sz="2400" dirty="0" smtClean="0"/>
              <a:t>5.7200.035.451.nnn	Food Used - Increase 				DR</a:t>
            </a:r>
          </a:p>
          <a:p>
            <a:pPr lvl="1"/>
            <a:r>
              <a:rPr lang="en-US" sz="2400" dirty="0" smtClean="0"/>
              <a:t>5.2010.000.000			Accounts Payable - Increase		CR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5.2010.000.000			Accounts Payable	 - Decrease	DR</a:t>
            </a:r>
          </a:p>
          <a:p>
            <a:pPr lvl="1"/>
            <a:r>
              <a:rPr lang="en-US" sz="2400" dirty="0" smtClean="0"/>
              <a:t>5.1020.000.000			Cash - Decrease						CR</a:t>
            </a:r>
            <a:endParaRPr lang="en-US" sz="2400" dirty="0"/>
          </a:p>
          <a:p>
            <a:r>
              <a:rPr lang="en-US" sz="2400" dirty="0" smtClean="0"/>
              <a:t>	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Use </a:t>
            </a:r>
            <a:r>
              <a:rPr lang="en-US" sz="2400" dirty="0" smtClean="0">
                <a:solidFill>
                  <a:srgbClr val="FF0000"/>
                </a:solidFill>
              </a:rPr>
              <a:t>accurate dates, </a:t>
            </a:r>
            <a:r>
              <a:rPr lang="en-US" sz="2400" dirty="0" smtClean="0"/>
              <a:t>impacts P&amp;L and plate costs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Commodities  Received</a:t>
            </a:r>
          </a:p>
          <a:p>
            <a:pPr lvl="1"/>
            <a:r>
              <a:rPr lang="en-US" sz="2400" dirty="0"/>
              <a:t>5.1430.000.000		</a:t>
            </a:r>
            <a:r>
              <a:rPr lang="en-US" sz="2400" dirty="0" smtClean="0"/>
              <a:t>	On </a:t>
            </a:r>
            <a:r>
              <a:rPr lang="en-US" sz="2400" dirty="0"/>
              <a:t>Hand - </a:t>
            </a:r>
            <a:r>
              <a:rPr lang="en-US" sz="2400" dirty="0" smtClean="0"/>
              <a:t>Increase</a:t>
            </a:r>
            <a:r>
              <a:rPr lang="en-US" sz="2400" dirty="0"/>
              <a:t>	</a:t>
            </a:r>
            <a:r>
              <a:rPr lang="en-US" sz="2400" dirty="0" smtClean="0"/>
              <a:t>		DR</a:t>
            </a:r>
            <a:endParaRPr lang="en-US" sz="2400" dirty="0"/>
          </a:p>
          <a:p>
            <a:pPr lvl="1"/>
            <a:r>
              <a:rPr lang="en-US" sz="2400" dirty="0" smtClean="0"/>
              <a:t>5.3815.035.000.nnn		Received  - Increase </a:t>
            </a:r>
            <a:r>
              <a:rPr lang="en-US" sz="2400" dirty="0"/>
              <a:t>		</a:t>
            </a:r>
            <a:r>
              <a:rPr lang="en-US" sz="2400" dirty="0" smtClean="0"/>
              <a:t>	CR</a:t>
            </a:r>
            <a:endParaRPr lang="en-US" sz="2400" dirty="0"/>
          </a:p>
          <a:p>
            <a:pPr lvl="1"/>
            <a:endParaRPr lang="en-US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endParaRPr lang="en-US" sz="2400" dirty="0" smtClean="0"/>
          </a:p>
          <a:p>
            <a:pPr lvl="1"/>
            <a:endParaRPr lang="en-US" sz="2400" dirty="0" smtClean="0">
              <a:solidFill>
                <a:srgbClr val="FF0000"/>
              </a:solidFill>
            </a:endParaRPr>
          </a:p>
        </p:txBody>
      </p:sp>
      <p:pic>
        <p:nvPicPr>
          <p:cNvPr id="7" name="Picture 2" descr="Control your operational expenses and productivity with #OpusTime; th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757" y="5354825"/>
            <a:ext cx="1723166" cy="145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3143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smtClean="0">
                <a:solidFill>
                  <a:srgbClr val="C00000"/>
                </a:solidFill>
              </a:rPr>
              <a:t>School Nutrition Association of NC -  Industry Conference  January 2024</a:t>
            </a:r>
            <a:endParaRPr lang="en-US" sz="1600" dirty="0">
              <a:solidFill>
                <a:srgbClr val="C0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29597" y="247968"/>
            <a:ext cx="35026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Back to Accounting Basics</a:t>
            </a:r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8207" y="229845"/>
            <a:ext cx="4063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Typical Journal Entries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6808" y="935935"/>
            <a:ext cx="996540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Monthly:  </a:t>
            </a:r>
            <a:r>
              <a:rPr lang="en-US" sz="2400" dirty="0" smtClean="0"/>
              <a:t>Adjust </a:t>
            </a:r>
            <a:r>
              <a:rPr lang="en-US" sz="2400" dirty="0"/>
              <a:t>books to </a:t>
            </a:r>
            <a:r>
              <a:rPr lang="en-US" sz="2400" i="1" dirty="0" smtClean="0">
                <a:solidFill>
                  <a:srgbClr val="FF0000"/>
                </a:solidFill>
              </a:rPr>
              <a:t>accrual </a:t>
            </a:r>
            <a:r>
              <a:rPr lang="en-US" sz="2400" i="1" dirty="0">
                <a:solidFill>
                  <a:srgbClr val="FF0000"/>
                </a:solidFill>
              </a:rPr>
              <a:t>vs cash</a:t>
            </a:r>
          </a:p>
          <a:p>
            <a:pPr lvl="1"/>
            <a:r>
              <a:rPr lang="en-US" sz="2400" dirty="0"/>
              <a:t>Adjust to </a:t>
            </a:r>
            <a:r>
              <a:rPr lang="en-US" sz="2400" dirty="0" smtClean="0"/>
              <a:t>451/452/453 </a:t>
            </a:r>
            <a:r>
              <a:rPr lang="en-US" sz="2400" dirty="0"/>
              <a:t>to amount </a:t>
            </a:r>
            <a:r>
              <a:rPr lang="en-US" sz="2400" dirty="0" smtClean="0"/>
              <a:t>“Used”, not </a:t>
            </a:r>
            <a:r>
              <a:rPr lang="en-US" sz="2400" dirty="0"/>
              <a:t>paid for</a:t>
            </a:r>
          </a:p>
          <a:p>
            <a:pPr lvl="1"/>
            <a:r>
              <a:rPr lang="en-US" sz="2400" dirty="0"/>
              <a:t>	</a:t>
            </a:r>
            <a:r>
              <a:rPr lang="en-US" sz="2400" i="1" dirty="0" smtClean="0">
                <a:solidFill>
                  <a:srgbClr val="FF0000"/>
                </a:solidFill>
              </a:rPr>
              <a:t>Impacts plate </a:t>
            </a:r>
            <a:r>
              <a:rPr lang="en-US" sz="2400" i="1" dirty="0">
                <a:solidFill>
                  <a:srgbClr val="FF0000"/>
                </a:solidFill>
              </a:rPr>
              <a:t>costs and P&amp;L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Monthly – </a:t>
            </a:r>
            <a:r>
              <a:rPr lang="en-US" sz="2400" dirty="0" smtClean="0">
                <a:solidFill>
                  <a:srgbClr val="FF0000"/>
                </a:solidFill>
              </a:rPr>
              <a:t>assumes monthly physical counts</a:t>
            </a:r>
          </a:p>
          <a:p>
            <a:pPr lvl="1"/>
            <a:r>
              <a:rPr lang="en-US" sz="2400" dirty="0" smtClean="0"/>
              <a:t>5.7200.035.451.nnn Food Used		Incr/Decr			</a:t>
            </a:r>
            <a:r>
              <a:rPr lang="en-US" sz="2400" dirty="0" smtClean="0">
                <a:solidFill>
                  <a:srgbClr val="FF0000"/>
                </a:solidFill>
              </a:rPr>
              <a:t>Dr/Cr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5.1420.000.000		 On Hand 		Incr/Decr			</a:t>
            </a:r>
            <a:r>
              <a:rPr lang="en-US" sz="2400" dirty="0" smtClean="0">
                <a:solidFill>
                  <a:srgbClr val="FF0000"/>
                </a:solidFill>
              </a:rPr>
              <a:t>Dr/Cr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5.7200.035.453.nnn </a:t>
            </a:r>
            <a:r>
              <a:rPr lang="en-US" sz="2400" dirty="0" smtClean="0"/>
              <a:t>Supplies			Incr/Decr			</a:t>
            </a:r>
            <a:r>
              <a:rPr lang="en-US" sz="2400" dirty="0" smtClean="0">
                <a:solidFill>
                  <a:srgbClr val="FF0000"/>
                </a:solidFill>
              </a:rPr>
              <a:t>Dr/Cr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5.1421.000.000</a:t>
            </a:r>
            <a:r>
              <a:rPr lang="en-US" sz="2400" dirty="0"/>
              <a:t>		 </a:t>
            </a:r>
            <a:r>
              <a:rPr lang="en-US" sz="2400" dirty="0" smtClean="0"/>
              <a:t>On Hand		Incr/Decr</a:t>
            </a:r>
            <a:r>
              <a:rPr lang="en-US" sz="2400" dirty="0"/>
              <a:t>			</a:t>
            </a:r>
            <a:r>
              <a:rPr lang="en-US" sz="2400" dirty="0" smtClean="0">
                <a:solidFill>
                  <a:srgbClr val="FF0000"/>
                </a:solidFill>
              </a:rPr>
              <a:t>Dr/Cr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	</a:t>
            </a:r>
            <a:r>
              <a:rPr lang="en-US" sz="2400" dirty="0" smtClean="0"/>
              <a:t>5.7200.035.451.nnn Commodity	Incr/Decr</a:t>
            </a:r>
            <a:r>
              <a:rPr lang="en-US" sz="2400" dirty="0"/>
              <a:t>			</a:t>
            </a:r>
            <a:r>
              <a:rPr lang="en-US" sz="2400" dirty="0" smtClean="0">
                <a:solidFill>
                  <a:srgbClr val="FF0000"/>
                </a:solidFill>
              </a:rPr>
              <a:t>Dr/Cr</a:t>
            </a:r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/>
              <a:t>	</a:t>
            </a:r>
            <a:r>
              <a:rPr lang="en-US" sz="2400" dirty="0" smtClean="0"/>
              <a:t>5.1430.000.000</a:t>
            </a:r>
            <a:r>
              <a:rPr lang="en-US" sz="2400" dirty="0"/>
              <a:t>		 </a:t>
            </a:r>
            <a:r>
              <a:rPr lang="en-US" sz="2400" dirty="0" smtClean="0"/>
              <a:t>On Hand</a:t>
            </a:r>
            <a:r>
              <a:rPr lang="en-US" sz="2400" dirty="0"/>
              <a:t>	</a:t>
            </a:r>
            <a:r>
              <a:rPr lang="en-US" sz="2400" dirty="0" smtClean="0"/>
              <a:t>	Incr/Decr</a:t>
            </a:r>
            <a:r>
              <a:rPr lang="en-US" sz="2400" dirty="0"/>
              <a:t>			</a:t>
            </a:r>
            <a:r>
              <a:rPr lang="en-US" sz="2400" dirty="0" smtClean="0">
                <a:solidFill>
                  <a:srgbClr val="FF0000"/>
                </a:solidFill>
              </a:rPr>
              <a:t>Dr/Cr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 smtClean="0"/>
          </a:p>
          <a:p>
            <a:endParaRPr lang="en-US" sz="2400" dirty="0" smtClean="0"/>
          </a:p>
        </p:txBody>
      </p:sp>
      <p:pic>
        <p:nvPicPr>
          <p:cNvPr id="7" name="Picture 2" descr="Control your operational expenses and productivity with #OpusTime; th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26757" y="5035513"/>
            <a:ext cx="1723166" cy="1450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853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0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|1.4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816</TotalTime>
  <Words>1719</Words>
  <Application>Microsoft Office PowerPoint</Application>
  <PresentationFormat>Widescreen</PresentationFormat>
  <Paragraphs>285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ＭＳ Ｐゴシック</vt:lpstr>
      <vt:lpstr>Arial</vt:lpstr>
      <vt:lpstr>Calibri</vt:lpstr>
      <vt:lpstr>Century Gothic</vt:lpstr>
      <vt:lpstr>Verdana</vt:lpstr>
      <vt:lpstr>Wingdings</vt:lpstr>
      <vt:lpstr>Wingdings 3</vt:lpstr>
      <vt:lpstr>Wisp</vt:lpstr>
      <vt:lpstr>Back to Accounting Basics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to Accounting Basics</dc:title>
  <dc:creator>Ben</dc:creator>
  <cp:lastModifiedBy>Ben</cp:lastModifiedBy>
  <cp:revision>103</cp:revision>
  <cp:lastPrinted>2024-01-16T17:11:50Z</cp:lastPrinted>
  <dcterms:created xsi:type="dcterms:W3CDTF">2023-10-12T18:59:47Z</dcterms:created>
  <dcterms:modified xsi:type="dcterms:W3CDTF">2024-01-24T13:14:41Z</dcterms:modified>
</cp:coreProperties>
</file>